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299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00" r:id="rId138"/>
    <p:sldId id="259" r:id="rId139"/>
    <p:sldId id="398" r:id="rId140"/>
    <p:sldId id="399" r:id="rId141"/>
    <p:sldId id="400" r:id="rId142"/>
    <p:sldId id="401" r:id="rId143"/>
    <p:sldId id="403" r:id="rId144"/>
    <p:sldId id="402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39" r:id="rId164"/>
    <p:sldId id="429" r:id="rId165"/>
    <p:sldId id="422" r:id="rId166"/>
    <p:sldId id="423" r:id="rId167"/>
    <p:sldId id="424" r:id="rId168"/>
    <p:sldId id="425" r:id="rId169"/>
    <p:sldId id="426" r:id="rId170"/>
    <p:sldId id="427" r:id="rId171"/>
    <p:sldId id="440" r:id="rId172"/>
    <p:sldId id="430" r:id="rId173"/>
    <p:sldId id="428" r:id="rId174"/>
    <p:sldId id="431" r:id="rId175"/>
    <p:sldId id="433" r:id="rId176"/>
    <p:sldId id="434" r:id="rId177"/>
    <p:sldId id="443" r:id="rId178"/>
    <p:sldId id="441" r:id="rId179"/>
    <p:sldId id="432" r:id="rId180"/>
    <p:sldId id="442" r:id="rId181"/>
    <p:sldId id="437" r:id="rId182"/>
    <p:sldId id="438" r:id="rId183"/>
    <p:sldId id="444" r:id="rId184"/>
    <p:sldId id="445" r:id="rId185"/>
    <p:sldId id="446" r:id="rId186"/>
    <p:sldId id="447" r:id="rId187"/>
    <p:sldId id="448" r:id="rId188"/>
    <p:sldId id="451" r:id="rId189"/>
    <p:sldId id="449" r:id="rId190"/>
    <p:sldId id="452" r:id="rId191"/>
    <p:sldId id="450" r:id="rId192"/>
    <p:sldId id="453" r:id="rId193"/>
    <p:sldId id="454" r:id="rId194"/>
    <p:sldId id="455" r:id="rId195"/>
    <p:sldId id="457" r:id="rId196"/>
    <p:sldId id="458" r:id="rId197"/>
    <p:sldId id="456" r:id="rId198"/>
    <p:sldId id="459" r:id="rId199"/>
    <p:sldId id="460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70" r:id="rId209"/>
    <p:sldId id="469" r:id="rId210"/>
    <p:sldId id="471" r:id="rId211"/>
    <p:sldId id="472" r:id="rId212"/>
    <p:sldId id="473" r:id="rId213"/>
    <p:sldId id="260" r:id="rId2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notesMaster" Target="notesMasters/notesMaster1.xml"/><Relationship Id="rId216" Type="http://schemas.openxmlformats.org/officeDocument/2006/relationships/printerSettings" Target="printerSettings/printerSettings1.bin"/><Relationship Id="rId217" Type="http://schemas.openxmlformats.org/officeDocument/2006/relationships/presProps" Target="presProps.xml"/><Relationship Id="rId218" Type="http://schemas.openxmlformats.org/officeDocument/2006/relationships/viewProps" Target="viewProps.xml"/><Relationship Id="rId2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B10E6-7B69-4A48-8BB9-90B0E41753D2}" type="datetimeFigureOut">
              <a:rPr lang="en-US" smtClean="0"/>
              <a:t>11/18/11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7542-8DB3-6246-9C8E-3B1DF33FAE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125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Nótese todos los métodos vacíos que son obligatorios</a:t>
            </a:r>
            <a:r>
              <a:rPr lang="es-ES_tradnl" baseline="0" dirty="0" smtClean="0"/>
              <a:t> al implementar la interfaz </a:t>
            </a:r>
            <a:r>
              <a:rPr lang="es-ES_tradnl" baseline="0" dirty="0" err="1" smtClean="0"/>
              <a:t>SessionBean</a:t>
            </a:r>
            <a:r>
              <a:rPr lang="es-ES_tradnl" baseline="0" dirty="0" smtClean="0"/>
              <a:t>. Todo esto para poder hacer que un EJB regrese un </a:t>
            </a:r>
            <a:r>
              <a:rPr lang="es-ES_tradnl" baseline="0" dirty="0" err="1" smtClean="0"/>
              <a:t>String</a:t>
            </a:r>
            <a:r>
              <a:rPr lang="es-ES_tradnl" baseline="0" dirty="0" smtClean="0"/>
              <a:t> con “</a:t>
            </a:r>
            <a:r>
              <a:rPr lang="es-ES_tradnl" baseline="0" dirty="0" err="1" smtClean="0"/>
              <a:t>Hello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World</a:t>
            </a:r>
            <a:r>
              <a:rPr lang="es-ES_tradnl" baseline="0" dirty="0" smtClean="0"/>
              <a:t>”.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5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 es necesario implementar nada. Así de simple es programar en Spring.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El caballero</a:t>
            </a:r>
            <a:r>
              <a:rPr lang="es-ES_tradnl" baseline="0" dirty="0" smtClean="0"/>
              <a:t> sólo puede rescatar damiselas y no puede hacer ningún otro encargo.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Ahora el caballero valiente puede lanzarse a</a:t>
            </a:r>
            <a:r>
              <a:rPr lang="es-ES_tradnl" baseline="0" dirty="0" smtClean="0"/>
              <a:t> hacer </a:t>
            </a:r>
            <a:r>
              <a:rPr lang="es-ES_tradnl" baseline="0" dirty="0" err="1" smtClean="0"/>
              <a:t>RescatarDamiselaQuest</a:t>
            </a:r>
            <a:r>
              <a:rPr lang="es-ES_tradnl" baseline="0" dirty="0" smtClean="0"/>
              <a:t> o </a:t>
            </a:r>
            <a:r>
              <a:rPr lang="es-ES_tradnl" baseline="0" dirty="0" err="1" smtClean="0"/>
              <a:t>MatarDragonQuest</a:t>
            </a:r>
            <a:r>
              <a:rPr lang="es-ES_tradnl" baseline="0" dirty="0" smtClean="0"/>
              <a:t> o cualquier otro tipo de encargo siempre y cuando implemente la interfaz </a:t>
            </a:r>
            <a:r>
              <a:rPr lang="es-ES_tradnl" baseline="0" dirty="0" err="1" smtClean="0"/>
              <a:t>Quest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59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Primero declaramos a </a:t>
            </a:r>
            <a:r>
              <a:rPr lang="es-ES_tradnl" dirty="0" err="1" smtClean="0"/>
              <a:t>Minstrel</a:t>
            </a:r>
            <a:r>
              <a:rPr lang="es-ES_tradnl" baseline="0" dirty="0" smtClean="0"/>
              <a:t> como un </a:t>
            </a:r>
            <a:r>
              <a:rPr lang="es-ES_tradnl" baseline="0" dirty="0" err="1" smtClean="0"/>
              <a:t>Bean</a:t>
            </a:r>
            <a:r>
              <a:rPr lang="es-ES_tradnl" baseline="0" dirty="0" smtClean="0"/>
              <a:t>, luego nos referimos a él en el aspecto AOP y después de hacer la definición del punto en el cual vamos a trabajar, definimos lo que se va a hacer antes y después de este punto.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362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11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14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7542-8DB3-6246-9C8E-3B1DF33FAE78}" type="slidenum">
              <a:rPr lang="es-ES_tradnl" smtClean="0"/>
              <a:t>98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7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November 18, 2011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November 18,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Desarrollo Web utilizando Spring 3.0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J. David Mendoza</a:t>
            </a:r>
          </a:p>
          <a:p>
            <a:r>
              <a:rPr lang="es-ES_tradnl" dirty="0" smtClean="0"/>
              <a:t>(Basado en Spring In </a:t>
            </a:r>
            <a:r>
              <a:rPr lang="es-ES_tradnl" dirty="0" err="1" smtClean="0"/>
              <a:t>Action</a:t>
            </a:r>
            <a:r>
              <a:rPr lang="es-ES_tradnl" dirty="0" smtClean="0"/>
              <a:t>, 3ra Edición de Craig </a:t>
            </a:r>
            <a:r>
              <a:rPr lang="es-ES_tradnl" dirty="0" err="1" smtClean="0"/>
              <a:t>Walls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636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 Unitaria</a:t>
            </a:r>
            <a:endParaRPr lang="es-ES_tradnl" dirty="0"/>
          </a:p>
        </p:txBody>
      </p:sp>
      <p:pic>
        <p:nvPicPr>
          <p:cNvPr id="4" name="Content Placeholder 3" descr="Screen shot 2011-11-16 at 11.04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2" b="-1181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61765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Defines la funcionalidad común en un lugar, pero sólo declaras cómo y dónde esta funcionalidad ha de aplicarse sin necesidad de modificar la clase a la que le aplicaras dicha funcionalidad.</a:t>
            </a:r>
          </a:p>
          <a:p>
            <a:r>
              <a:rPr lang="es-ES_tradnl" dirty="0" smtClean="0"/>
              <a:t>Estas funcionalidades son conocidas como </a:t>
            </a:r>
            <a:r>
              <a:rPr lang="es-ES_tradnl" i="1" dirty="0" smtClean="0"/>
              <a:t>aspectos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8164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El trabajo de un aspecto se le llama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(consejo)</a:t>
            </a:r>
          </a:p>
          <a:p>
            <a:r>
              <a:rPr lang="es-ES_tradnl" dirty="0"/>
              <a:t>Este define tanto el qué como el cuándo, además de el trabajo que debe realizar</a:t>
            </a:r>
            <a:r>
              <a:rPr lang="es-ES_tradnl" dirty="0" smtClean="0"/>
              <a:t>.</a:t>
            </a:r>
          </a:p>
          <a:p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6551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Before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antes que el método sea invocado</a:t>
            </a:r>
          </a:p>
          <a:p>
            <a:r>
              <a:rPr lang="es-ES_tradnl" dirty="0" err="1" smtClean="0"/>
              <a:t>After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ha sido invocado, no importando su resultado</a:t>
            </a:r>
          </a:p>
        </p:txBody>
      </p:sp>
    </p:spTree>
    <p:extLst>
      <p:ext uri="{BB962C8B-B14F-4D97-AF65-F5344CB8AC3E}">
        <p14:creationId xmlns:p14="http://schemas.microsoft.com/office/powerpoint/2010/main" val="1570885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Tipos de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(cont.)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After-returning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termine exitosamente</a:t>
            </a:r>
          </a:p>
          <a:p>
            <a:r>
              <a:rPr lang="es-ES_tradnl" dirty="0" err="1" smtClean="0"/>
              <a:t>After-throwing</a:t>
            </a:r>
            <a:endParaRPr lang="es-ES_tradnl" dirty="0" smtClean="0"/>
          </a:p>
          <a:p>
            <a:pPr lvl="1"/>
            <a:r>
              <a:rPr lang="es-ES_tradnl" dirty="0" smtClean="0"/>
              <a:t>La funcionalidad se realiza después que el método lance una excepción</a:t>
            </a:r>
          </a:p>
          <a:p>
            <a:r>
              <a:rPr lang="es-ES_tradnl" dirty="0" err="1" smtClean="0"/>
              <a:t>Around</a:t>
            </a:r>
            <a:endParaRPr lang="es-ES_tradnl" dirty="0" smtClean="0"/>
          </a:p>
          <a:p>
            <a:pPr lvl="1"/>
            <a:r>
              <a:rPr lang="es-ES_tradnl" dirty="0" smtClean="0"/>
              <a:t>La funcionalidad envuelve al método proveyendo funcionalidad para antes y después de la ejecución del método</a:t>
            </a:r>
          </a:p>
        </p:txBody>
      </p:sp>
    </p:spTree>
    <p:extLst>
      <p:ext uri="{BB962C8B-B14F-4D97-AF65-F5344CB8AC3E}">
        <p14:creationId xmlns:p14="http://schemas.microsoft.com/office/powerpoint/2010/main" val="2610119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JOIN POINTS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Es un punto en la ejecución de la aplicación donde un aspecto se puede conectar</a:t>
            </a:r>
          </a:p>
          <a:p>
            <a:r>
              <a:rPr lang="es-ES_tradnl" dirty="0" smtClean="0"/>
              <a:t>Este punto puede ser cuando se llama un método, se lanza una excepción, o inclusive, cuando un campo está siendo cambiado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1795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POINTCUTS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Si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define el qué y el cuándo, los </a:t>
            </a:r>
            <a:r>
              <a:rPr lang="es-ES_tradnl" i="1" dirty="0" err="1" smtClean="0"/>
              <a:t>pointcuts</a:t>
            </a:r>
            <a:r>
              <a:rPr lang="es-ES_tradnl" dirty="0" smtClean="0"/>
              <a:t> definen el dónde</a:t>
            </a:r>
          </a:p>
          <a:p>
            <a:r>
              <a:rPr lang="es-ES_tradnl" dirty="0" smtClean="0"/>
              <a:t>Una definición de </a:t>
            </a:r>
            <a:r>
              <a:rPr lang="es-ES_tradnl" dirty="0" err="1" smtClean="0"/>
              <a:t>pointcut</a:t>
            </a:r>
            <a:r>
              <a:rPr lang="es-ES_tradnl" dirty="0" smtClean="0"/>
              <a:t> encuentra uno o más </a:t>
            </a:r>
            <a:r>
              <a:rPr lang="es-ES_tradnl" i="1" dirty="0" err="1" smtClean="0"/>
              <a:t>join</a:t>
            </a:r>
            <a:r>
              <a:rPr lang="es-ES_tradnl" i="1" dirty="0" smtClean="0"/>
              <a:t> </a:t>
            </a:r>
            <a:r>
              <a:rPr lang="es-ES_tradnl" i="1" dirty="0" err="1" smtClean="0"/>
              <a:t>points</a:t>
            </a:r>
            <a:r>
              <a:rPr lang="es-ES_tradnl" dirty="0" smtClean="0"/>
              <a:t> en donde el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puede ser aplicado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839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ASPECTS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 smtClean="0"/>
              <a:t>es la suma de </a:t>
            </a:r>
            <a:r>
              <a:rPr lang="es-ES_tradnl" i="1" dirty="0" err="1" smtClean="0"/>
              <a:t>advice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i="1" dirty="0" err="1" smtClean="0"/>
              <a:t>pointcuts</a:t>
            </a:r>
            <a:endParaRPr lang="es-ES_tradnl" dirty="0"/>
          </a:p>
        </p:txBody>
      </p:sp>
      <p:pic>
        <p:nvPicPr>
          <p:cNvPr id="8" name="Content Placeholder 7" descr="Screen shot 2011-11-17 at 10.31.0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99" b="-36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693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INTRODUCTIONS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</a:t>
            </a:r>
            <a:r>
              <a:rPr lang="es-ES_tradnl" i="1" dirty="0" err="1" smtClean="0"/>
              <a:t>introductions</a:t>
            </a:r>
            <a:r>
              <a:rPr lang="es-ES_tradnl" dirty="0" smtClean="0"/>
              <a:t> (introducciones) es la capacidad de asignar nuevos métodos o atributos a clases existentes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1607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WEAVING (coser)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el proceso de aplicar aspectos al objeto destino para crear uno nuevo con toda la funcionalidad</a:t>
            </a:r>
          </a:p>
          <a:p>
            <a:pPr lvl="1"/>
            <a:r>
              <a:rPr lang="es-ES_tradnl" dirty="0" smtClean="0"/>
              <a:t>Compile time</a:t>
            </a:r>
          </a:p>
          <a:p>
            <a:pPr lvl="1"/>
            <a:r>
              <a:rPr lang="es-ES_tradnl" dirty="0" err="1" smtClean="0"/>
              <a:t>Classload</a:t>
            </a:r>
            <a:r>
              <a:rPr lang="es-ES_tradnl" dirty="0" smtClean="0"/>
              <a:t> time</a:t>
            </a:r>
          </a:p>
          <a:p>
            <a:pPr lvl="1"/>
            <a:r>
              <a:rPr lang="es-ES_tradnl" dirty="0" err="1" smtClean="0"/>
              <a:t>Runtime</a:t>
            </a:r>
            <a:r>
              <a:rPr lang="es-ES_tradnl" dirty="0" smtClean="0"/>
              <a:t> (Utilizada por Spring)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142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son instancias de los tipos dados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args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la ejecución de métodos cuyos argumentos están anotados con los tipos dados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542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/master/EjercicioSpring01</a:t>
            </a:r>
          </a:p>
        </p:txBody>
      </p:sp>
    </p:spTree>
    <p:extLst>
      <p:ext uri="{BB962C8B-B14F-4D97-AF65-F5344CB8AC3E}">
        <p14:creationId xmlns:p14="http://schemas.microsoft.com/office/powerpoint/2010/main" val="120856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execution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Coincide con </a:t>
            </a:r>
            <a:r>
              <a:rPr lang="es-ES_tradnl" dirty="0" err="1" smtClean="0"/>
              <a:t>join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que son ejecuciones de métodos</a:t>
            </a:r>
          </a:p>
          <a:p>
            <a:r>
              <a:rPr lang="es-ES_tradnl" dirty="0" err="1" smtClean="0"/>
              <a:t>this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cuya referencia del </a:t>
            </a:r>
            <a:r>
              <a:rPr lang="es-ES_tradnl" dirty="0" err="1" smtClean="0"/>
              <a:t>bean</a:t>
            </a:r>
            <a:r>
              <a:rPr lang="es-ES_tradnl" dirty="0" smtClean="0"/>
              <a:t> del proxy AOP sean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8173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objeto destino sean del tipo dado</a:t>
            </a:r>
          </a:p>
          <a:p>
            <a:r>
              <a:rPr lang="es-ES_tradnl" dirty="0" smtClean="0"/>
              <a:t>@target()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la clase del objeto ejecutado tenga una anotación del tipo dado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within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dentro de ciertos tipos que tengan la anotación dada (En Spring AOP es la ejecución de métodos declarados en tipos con la anotación dada)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7360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Definición de </a:t>
            </a:r>
            <a:r>
              <a:rPr lang="es-ES_tradnl" dirty="0" err="1" smtClean="0"/>
              <a:t>Pointcuts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annotation</a:t>
            </a:r>
            <a:endParaRPr lang="es-ES_tradnl" dirty="0" smtClean="0"/>
          </a:p>
          <a:p>
            <a:pPr lvl="1"/>
            <a:r>
              <a:rPr lang="es-ES_tradnl" dirty="0" smtClean="0"/>
              <a:t>Limita la coincidencia de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points</a:t>
            </a:r>
            <a:r>
              <a:rPr lang="es-ES_tradnl" dirty="0" smtClean="0"/>
              <a:t> a aquellos donde el sujeto del </a:t>
            </a:r>
            <a:r>
              <a:rPr lang="es-ES_tradnl" dirty="0" err="1" smtClean="0"/>
              <a:t>joint</a:t>
            </a:r>
            <a:r>
              <a:rPr lang="es-ES_tradnl" dirty="0" smtClean="0"/>
              <a:t> </a:t>
            </a:r>
            <a:r>
              <a:rPr lang="es-ES_tradnl" dirty="0" err="1" smtClean="0"/>
              <a:t>point</a:t>
            </a:r>
            <a:r>
              <a:rPr lang="es-ES_tradnl" dirty="0" smtClean="0"/>
              <a:t> tenga la anotación dada</a:t>
            </a:r>
          </a:p>
        </p:txBody>
      </p:sp>
    </p:spTree>
    <p:extLst>
      <p:ext uri="{BB962C8B-B14F-4D97-AF65-F5344CB8AC3E}">
        <p14:creationId xmlns:p14="http://schemas.microsoft.com/office/powerpoint/2010/main" val="908029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11.18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52" b="-48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475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</a:t>
            </a:r>
            <a:r>
              <a:rPr lang="es-ES_tradnl" dirty="0" err="1" smtClean="0"/>
              <a:t>pointcuts</a:t>
            </a:r>
            <a:endParaRPr lang="es-ES_tradnl" dirty="0"/>
          </a:p>
        </p:txBody>
      </p:sp>
      <p:pic>
        <p:nvPicPr>
          <p:cNvPr id="4" name="Content Placeholder 3" descr="Screen shot 2011-11-17 at 2.5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01" b="-396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95431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 smtClean="0"/>
              <a:t>Designador</a:t>
            </a:r>
            <a:r>
              <a:rPr lang="es-ES_tradnl" dirty="0" smtClean="0"/>
              <a:t> </a:t>
            </a:r>
            <a:r>
              <a:rPr lang="es-ES_tradnl" dirty="0" err="1" smtClean="0"/>
              <a:t>bean</a:t>
            </a:r>
            <a:r>
              <a:rPr lang="es-ES_tradnl" dirty="0" smtClean="0"/>
              <a:t>() de Spring</a:t>
            </a:r>
            <a:endParaRPr lang="es-ES_tradnl" dirty="0"/>
          </a:p>
        </p:txBody>
      </p:sp>
      <p:pic>
        <p:nvPicPr>
          <p:cNvPr id="6" name="Content Placeholder 5" descr="Screen shot 2011-11-17 at 2.56.14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378" b="-11137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7 at 2.56.24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796" b="-10379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9370956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aop:advisor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advisor</a:t>
            </a:r>
            <a:r>
              <a:rPr lang="es-ES_tradnl" dirty="0" smtClean="0"/>
              <a:t> 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advice</a:t>
            </a:r>
            <a:r>
              <a:rPr lang="es-ES_tradnl" i="1" dirty="0" smtClean="0"/>
              <a:t> </a:t>
            </a:r>
            <a:r>
              <a:rPr lang="es-ES_tradnl" dirty="0" smtClean="0"/>
              <a:t>de AOP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aop:after-returning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</a:t>
            </a:r>
            <a:r>
              <a:rPr lang="es-ES_tradnl" dirty="0" smtClean="0"/>
              <a:t>AOP en donde regresa todo bien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aop:after</a:t>
            </a:r>
            <a:r>
              <a:rPr lang="es-ES_tradnl" dirty="0" err="1" smtClean="0"/>
              <a:t>-throwing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en donde </a:t>
            </a:r>
            <a:r>
              <a:rPr lang="es-ES_tradnl" dirty="0" smtClean="0"/>
              <a:t>se lanza una excepción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0513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&lt;</a:t>
            </a:r>
            <a:r>
              <a:rPr lang="es-ES_tradnl" dirty="0" err="1" smtClean="0"/>
              <a:t>aop:around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</a:t>
            </a:r>
            <a:r>
              <a:rPr lang="es-ES_tradnl" dirty="0" smtClean="0"/>
              <a:t>del tipo </a:t>
            </a:r>
            <a:r>
              <a:rPr lang="es-ES_tradnl" dirty="0" err="1" smtClean="0"/>
              <a:t>around</a:t>
            </a:r>
            <a:endParaRPr lang="es-ES_tradnl" dirty="0" smtClean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/>
              <a:t>Define un </a:t>
            </a:r>
            <a:r>
              <a:rPr lang="es-ES_tradnl" i="1" dirty="0" err="1" smtClean="0"/>
              <a:t>aspect</a:t>
            </a:r>
            <a:r>
              <a:rPr lang="es-ES_tradnl" i="1" dirty="0" smtClean="0"/>
              <a:t> </a:t>
            </a:r>
            <a:r>
              <a:rPr lang="es-ES_tradnl" dirty="0"/>
              <a:t>de </a:t>
            </a:r>
            <a:r>
              <a:rPr lang="es-ES_tradnl" dirty="0" smtClean="0"/>
              <a:t>AOP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aop:aspectj-autoproxy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Habilita aspectos de @</a:t>
            </a:r>
            <a:r>
              <a:rPr lang="es-ES_tradnl" dirty="0" err="1" smtClean="0"/>
              <a:t>AspectJ</a:t>
            </a:r>
            <a:r>
              <a:rPr lang="es-ES_tradnl" dirty="0" smtClean="0"/>
              <a:t> manejados por anotaciones</a:t>
            </a:r>
          </a:p>
          <a:p>
            <a:r>
              <a:rPr lang="es-ES_tradnl" dirty="0"/>
              <a:t>&lt;</a:t>
            </a:r>
            <a:r>
              <a:rPr lang="es-ES_tradnl" dirty="0" err="1"/>
              <a:t>aop:before</a:t>
            </a:r>
            <a:r>
              <a:rPr lang="es-ES_tradnl" dirty="0"/>
              <a:t>&gt;</a:t>
            </a:r>
          </a:p>
          <a:p>
            <a:pPr lvl="1"/>
            <a:r>
              <a:rPr lang="es-ES_tradnl" dirty="0"/>
              <a:t>Define un </a:t>
            </a:r>
            <a:r>
              <a:rPr lang="es-ES_tradnl" i="1" dirty="0" err="1"/>
              <a:t>advice</a:t>
            </a:r>
            <a:r>
              <a:rPr lang="es-ES_tradnl" i="1" dirty="0"/>
              <a:t> </a:t>
            </a:r>
            <a:r>
              <a:rPr lang="es-ES_tradnl" dirty="0"/>
              <a:t>de AOP del tipo </a:t>
            </a:r>
            <a:r>
              <a:rPr lang="es-ES_tradnl" i="1" dirty="0" err="1" smtClean="0"/>
              <a:t>before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934507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XML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aop:config</a:t>
            </a:r>
            <a:r>
              <a:rPr lang="es-ES_tradnl" dirty="0" smtClean="0"/>
              <a:t>&gt;</a:t>
            </a:r>
            <a:endParaRPr lang="es-ES_tradnl" dirty="0"/>
          </a:p>
          <a:p>
            <a:pPr lvl="1"/>
            <a:r>
              <a:rPr lang="es-ES_tradnl" dirty="0" smtClean="0"/>
              <a:t>El elemento de más alto nivel de AOP. La mayoría de los elementos &lt;</a:t>
            </a:r>
            <a:r>
              <a:rPr lang="es-ES_tradnl" dirty="0" err="1" smtClean="0"/>
              <a:t>aop</a:t>
            </a:r>
            <a:r>
              <a:rPr lang="es-ES_tradnl" dirty="0" smtClean="0"/>
              <a:t>:*&gt; deben estar contenidos dentro de este elemento.</a:t>
            </a:r>
            <a:endParaRPr lang="es-ES_tradnl" dirty="0"/>
          </a:p>
          <a:p>
            <a:r>
              <a:rPr lang="es-ES_tradnl" dirty="0"/>
              <a:t>&lt;</a:t>
            </a:r>
            <a:r>
              <a:rPr lang="es-ES_tradnl" dirty="0" err="1" smtClean="0"/>
              <a:t>aop:declare-parents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Le agrega interfaces a los componentes aconsejados que son implementadas transparentemente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aop:pointcut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Define un </a:t>
            </a:r>
            <a:r>
              <a:rPr lang="es-ES_tradnl" i="1" dirty="0" err="1" smtClean="0"/>
              <a:t>pointcut</a:t>
            </a:r>
            <a:r>
              <a:rPr lang="es-ES_tradnl" dirty="0" smtClean="0"/>
              <a:t> de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558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Programación Orientada a Aspectos</a:t>
            </a:r>
          </a:p>
          <a:p>
            <a:pPr lvl="1"/>
            <a:r>
              <a:rPr lang="es-ES_tradnl" dirty="0" smtClean="0"/>
              <a:t>Técnica de programación que busca la separación de responsabilidades dentro de un sistema de software.</a:t>
            </a:r>
          </a:p>
          <a:p>
            <a:pPr lvl="2"/>
            <a:r>
              <a:rPr lang="es-ES_tradnl" dirty="0" smtClean="0"/>
              <a:t>Seguridad</a:t>
            </a:r>
          </a:p>
          <a:p>
            <a:pPr lvl="2"/>
            <a:r>
              <a:rPr lang="es-ES_tradnl" dirty="0" err="1" smtClean="0"/>
              <a:t>Transaccionalidad</a:t>
            </a:r>
            <a:endParaRPr lang="es-ES_tradnl" dirty="0" smtClean="0"/>
          </a:p>
          <a:p>
            <a:pPr lvl="2"/>
            <a:r>
              <a:rPr lang="es-ES_tradnl" dirty="0" err="1" smtClean="0"/>
              <a:t>Logs</a:t>
            </a:r>
            <a:endParaRPr lang="es-ES_tradnl" dirty="0" smtClean="0"/>
          </a:p>
          <a:p>
            <a:pPr lvl="2"/>
            <a:r>
              <a:rPr lang="es-ES_tradnl" dirty="0" smtClean="0"/>
              <a:t>Otros</a:t>
            </a:r>
          </a:p>
        </p:txBody>
      </p:sp>
    </p:spTree>
    <p:extLst>
      <p:ext uri="{BB962C8B-B14F-4D97-AF65-F5344CB8AC3E}">
        <p14:creationId xmlns:p14="http://schemas.microsoft.com/office/powerpoint/2010/main" val="32345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Clase que ofrece el </a:t>
            </a:r>
            <a:r>
              <a:rPr lang="es-ES_tradnl" i="1" dirty="0" err="1" smtClean="0"/>
              <a:t>advice</a:t>
            </a:r>
            <a:endParaRPr lang="es-ES_tradnl" dirty="0"/>
          </a:p>
        </p:txBody>
      </p:sp>
      <p:pic>
        <p:nvPicPr>
          <p:cNvPr id="4" name="Content Placeholder 3" descr="Screen shot 2011-11-17 at 3.12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" b="-4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6274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Definición del </a:t>
            </a:r>
            <a:r>
              <a:rPr lang="es-ES_tradnl" dirty="0" err="1" smtClean="0"/>
              <a:t>bean</a:t>
            </a:r>
            <a:endParaRPr lang="es-ES_tradnl" dirty="0"/>
          </a:p>
        </p:txBody>
      </p:sp>
      <p:pic>
        <p:nvPicPr>
          <p:cNvPr id="4" name="Content Placeholder 3" descr="Screen shot 2011-11-17 at 3.12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9433" b="-279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7831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Configuración con XML</a:t>
            </a:r>
            <a:endParaRPr lang="es-ES_tradnl" dirty="0"/>
          </a:p>
        </p:txBody>
      </p:sp>
      <p:pic>
        <p:nvPicPr>
          <p:cNvPr id="4" name="Content Placeholder 3" descr="Screen shot 2011-11-17 at 3.14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259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Ejecución</a:t>
            </a:r>
            <a:endParaRPr lang="es-ES_tradnl" dirty="0"/>
          </a:p>
        </p:txBody>
      </p:sp>
      <p:pic>
        <p:nvPicPr>
          <p:cNvPr id="4" name="Content Placeholder 3" descr="Screen shot 2011-11-17 at 4.29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" b="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Optimizando </a:t>
            </a:r>
            <a:r>
              <a:rPr lang="es-ES_tradnl" dirty="0" err="1" smtClean="0"/>
              <a:t>pointcut</a:t>
            </a:r>
            <a:endParaRPr lang="es-ES_tradnl" dirty="0"/>
          </a:p>
        </p:txBody>
      </p:sp>
      <p:pic>
        <p:nvPicPr>
          <p:cNvPr id="4" name="Content Placeholder 3" descr="Screen shot 2011-11-17 at 4.31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Implementando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4.33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86" b="-127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</a:t>
            </a:r>
            <a:r>
              <a:rPr lang="es-ES_tradnl" i="1" dirty="0" err="1" smtClean="0"/>
              <a:t>around</a:t>
            </a:r>
            <a:endParaRPr lang="es-ES_tradnl" dirty="0"/>
          </a:p>
        </p:txBody>
      </p:sp>
      <p:pic>
        <p:nvPicPr>
          <p:cNvPr id="4" name="Content Placeholder 3" descr="Screen shot 2011-11-17 at 5.26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27" b="-38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656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33.23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65" r="-22765"/>
          <a:stretch>
            <a:fillRect/>
          </a:stretch>
        </p:blipFill>
        <p:spPr>
          <a:xfrm>
            <a:off x="688257" y="2313432"/>
            <a:ext cx="7022592" cy="995748"/>
          </a:xfrm>
        </p:spPr>
      </p:pic>
      <p:pic>
        <p:nvPicPr>
          <p:cNvPr id="7" name="Content Placeholder 6" descr="Screen shot 2011-11-17 at 5.33.45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47" r="-13247"/>
          <a:stretch>
            <a:fillRect/>
          </a:stretch>
        </p:blipFill>
        <p:spPr>
          <a:xfrm>
            <a:off x="1042988" y="3309180"/>
            <a:ext cx="7021512" cy="2497895"/>
          </a:xfrm>
        </p:spPr>
      </p:pic>
    </p:spTree>
    <p:extLst>
      <p:ext uri="{BB962C8B-B14F-4D97-AF65-F5344CB8AC3E}">
        <p14:creationId xmlns:p14="http://schemas.microsoft.com/office/powerpoint/2010/main" val="3173894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5" name="Content Placeholder 4" descr="Screen shot 2011-11-17 at 5.33.58 P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" r="-805"/>
          <a:stretch>
            <a:fillRect/>
          </a:stretch>
        </p:blipFill>
        <p:spPr>
          <a:xfrm>
            <a:off x="1701883" y="2313432"/>
            <a:ext cx="7022592" cy="1142280"/>
          </a:xfrm>
        </p:spPr>
      </p:pic>
      <p:pic>
        <p:nvPicPr>
          <p:cNvPr id="6" name="Content Placeholder 5" descr="Screen shot 2011-11-17 at 5.34.13 P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6" r="-14586"/>
          <a:stretch>
            <a:fillRect/>
          </a:stretch>
        </p:blipFill>
        <p:spPr>
          <a:xfrm>
            <a:off x="1042416" y="3455713"/>
            <a:ext cx="7022592" cy="2350726"/>
          </a:xfrm>
        </p:spPr>
      </p:pic>
    </p:spTree>
    <p:extLst>
      <p:ext uri="{BB962C8B-B14F-4D97-AF65-F5344CB8AC3E}">
        <p14:creationId xmlns:p14="http://schemas.microsoft.com/office/powerpoint/2010/main" val="266260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Implementando con parámetros</a:t>
            </a:r>
            <a:endParaRPr lang="es-ES_tradnl" dirty="0"/>
          </a:p>
        </p:txBody>
      </p:sp>
      <p:pic>
        <p:nvPicPr>
          <p:cNvPr id="6" name="Content Placeholder 5" descr="Screen shot 2011-11-17 at 5.41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73" b="-18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84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que resuelve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Tener implementaciones duplicadas de este código por todo nuestro sistema</a:t>
            </a:r>
          </a:p>
          <a:p>
            <a:r>
              <a:rPr lang="es-ES_tradnl" dirty="0" smtClean="0"/>
              <a:t>El código se llena de funcionalidad que no tiene que ver con su lógica de negocio principal.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3912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6" name="Content Placeholder 5" descr="Screen shot 2011-11-18 at 6.24.1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27" b="-41527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7" name="Content Placeholder 6" descr="Screen shot 2011-11-18 at 6.24.2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1" b="-11351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3644832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Introducir nueva funcionalidad</a:t>
            </a:r>
            <a:endParaRPr lang="es-ES_tradnl" dirty="0"/>
          </a:p>
        </p:txBody>
      </p:sp>
      <p:pic>
        <p:nvPicPr>
          <p:cNvPr id="5" name="Content Placeholder 4" descr="Screen shot 2011-11-18 at 6.27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42" b="-34442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18 at 6.28.0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63" b="-150763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2683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 con anotaci</a:t>
            </a:r>
            <a:r>
              <a:rPr lang="es-ES_tradnl" dirty="0" smtClean="0"/>
              <a:t>ones</a:t>
            </a:r>
            <a:endParaRPr lang="es-ES_tradnl" dirty="0"/>
          </a:p>
        </p:txBody>
      </p:sp>
      <p:pic>
        <p:nvPicPr>
          <p:cNvPr id="6" name="Content Placeholder 5" descr="Screen shot 2011-11-18 at 6.31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1" r="-15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880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AOP con anotaciones (cont.)</a:t>
            </a:r>
            <a:endParaRPr lang="es-ES_tradnl" dirty="0"/>
          </a:p>
        </p:txBody>
      </p:sp>
      <p:pic>
        <p:nvPicPr>
          <p:cNvPr id="7" name="Content Placeholder 6" descr="Screen shot 2011-11-18 at 6.3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520" b="-350520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8" name="Content Placeholder 7" descr="Screen shot 2011-11-18 at 6.37.2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5" b="-14065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3176279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around</a:t>
            </a:r>
            <a:r>
              <a:rPr lang="es-ES_tradnl" i="1" dirty="0" smtClean="0"/>
              <a:t> </a:t>
            </a:r>
            <a:r>
              <a:rPr lang="es-ES_tradnl" dirty="0" smtClean="0"/>
              <a:t>con anotaciones</a:t>
            </a:r>
            <a:endParaRPr lang="es-ES_tradnl" i="1" dirty="0"/>
          </a:p>
        </p:txBody>
      </p:sp>
      <p:pic>
        <p:nvPicPr>
          <p:cNvPr id="7" name="Content Placeholder 6" descr="Screen shot 2011-11-18 at 6.39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4" b="-5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598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Pasando argumentos con </a:t>
            </a:r>
            <a:r>
              <a:rPr lang="es-ES_tradnl" i="1" dirty="0" err="1" smtClean="0"/>
              <a:t>advice</a:t>
            </a:r>
            <a:r>
              <a:rPr lang="es-ES_tradnl" dirty="0" smtClean="0"/>
              <a:t> anotado</a:t>
            </a:r>
            <a:endParaRPr lang="es-ES_tradnl" dirty="0"/>
          </a:p>
        </p:txBody>
      </p:sp>
      <p:pic>
        <p:nvPicPr>
          <p:cNvPr id="4" name="Content Placeholder 3" descr="Screen shot 2011-11-18 at 11.25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82" b="-9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289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Agregar funcionalidad utilizando anotaciones</a:t>
            </a:r>
            <a:endParaRPr lang="es-ES_tradnl" dirty="0"/>
          </a:p>
        </p:txBody>
      </p:sp>
      <p:pic>
        <p:nvPicPr>
          <p:cNvPr id="4" name="Content Placeholder 3" descr="Screen shot 2011-11-18 at 11.28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63" b="-27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8647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Trabajar con </a:t>
            </a:r>
            <a:r>
              <a:rPr lang="es-ES_tradnl" dirty="0" smtClean="0"/>
              <a:t>la aplicaci</a:t>
            </a:r>
            <a:r>
              <a:rPr lang="es-ES_tradnl" dirty="0" smtClean="0"/>
              <a:t>ón </a:t>
            </a:r>
            <a:r>
              <a:rPr lang="es-ES_tradnl" dirty="0" smtClean="0"/>
              <a:t>Lote </a:t>
            </a:r>
            <a:r>
              <a:rPr lang="es-ES_tradnl" dirty="0" smtClean="0"/>
              <a:t>y añadir un aspecto que imprima en consola el siguiente mensaje con aspectos</a:t>
            </a:r>
          </a:p>
          <a:p>
            <a:pPr lvl="1"/>
            <a:r>
              <a:rPr lang="es-ES_tradnl" dirty="0" smtClean="0"/>
              <a:t>“Se esta comprando [nombre auto] a las [fecha]”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796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Básicos de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6" name="Content Placeholder 5" descr="Screen shot 2011-11-18 at 11.3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r="2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575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 del problema</a:t>
            </a:r>
            <a:endParaRPr lang="es-ES_tradnl" dirty="0"/>
          </a:p>
        </p:txBody>
      </p:sp>
      <p:pic>
        <p:nvPicPr>
          <p:cNvPr id="4" name="Content Placeholder 3" descr="Screen shot 2011-11-16 at 11.15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r="3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59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pic>
        <p:nvPicPr>
          <p:cNvPr id="4" name="Content Placeholder 3" descr="Screen shot 2011-11-18 at 11.44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4" r="-1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81864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Datos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Todas las excepciones de acceso a datos de Spring heredan de </a:t>
            </a:r>
            <a:r>
              <a:rPr lang="es-ES_tradnl" b="1" dirty="0" err="1" smtClean="0"/>
              <a:t>DataAccessException</a:t>
            </a:r>
            <a:endParaRPr lang="es-ES_tradnl" b="1" dirty="0" smtClean="0"/>
          </a:p>
          <a:p>
            <a:r>
              <a:rPr lang="es-ES_tradnl" dirty="0" err="1" smtClean="0"/>
              <a:t>DataAccessException</a:t>
            </a:r>
            <a:r>
              <a:rPr lang="es-ES_tradnl" dirty="0" smtClean="0"/>
              <a:t> es un tipo de excepci</a:t>
            </a:r>
            <a:r>
              <a:rPr lang="es-ES_tradnl" dirty="0" smtClean="0"/>
              <a:t>ón </a:t>
            </a:r>
            <a:r>
              <a:rPr lang="es-ES_tradnl" i="1" dirty="0" err="1" smtClean="0"/>
              <a:t>unchecked</a:t>
            </a:r>
            <a:endParaRPr lang="es-ES_tradnl" dirty="0" smtClean="0"/>
          </a:p>
          <a:p>
            <a:r>
              <a:rPr lang="es-ES_tradnl" dirty="0" smtClean="0"/>
              <a:t>Pero, para aprovechar estas excepciones, hay que utilizar una de las plantillas de acceso a datos de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273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Templates</a:t>
            </a:r>
            <a:r>
              <a:rPr lang="es-ES_tradnl" i="1" dirty="0" smtClean="0"/>
              <a:t> </a:t>
            </a:r>
            <a:r>
              <a:rPr lang="es-ES_tradnl" dirty="0" smtClean="0"/>
              <a:t> y </a:t>
            </a:r>
            <a:r>
              <a:rPr lang="es-ES_tradnl" i="1" dirty="0" err="1" smtClean="0"/>
              <a:t>Callbacks</a:t>
            </a:r>
            <a:endParaRPr lang="es-ES_tradnl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Las plantillas (</a:t>
            </a:r>
            <a:r>
              <a:rPr lang="es-ES_tradnl" dirty="0" err="1" smtClean="0"/>
              <a:t>templates</a:t>
            </a:r>
            <a:r>
              <a:rPr lang="es-ES_tradnl" dirty="0" smtClean="0"/>
              <a:t>) manejan la parte fija del proceso</a:t>
            </a:r>
          </a:p>
          <a:p>
            <a:r>
              <a:rPr lang="es-ES_tradnl" dirty="0" smtClean="0"/>
              <a:t>Las llamadas (</a:t>
            </a:r>
            <a:r>
              <a:rPr lang="es-ES_tradnl" dirty="0" err="1" smtClean="0"/>
              <a:t>callbacks</a:t>
            </a:r>
            <a:r>
              <a:rPr lang="es-ES_tradnl" dirty="0" smtClean="0"/>
              <a:t>) manejan lo </a:t>
            </a:r>
            <a:r>
              <a:rPr lang="es-ES_tradnl" dirty="0" err="1" smtClean="0"/>
              <a:t>customizable</a:t>
            </a:r>
            <a:endParaRPr lang="es-ES_tradnl" dirty="0"/>
          </a:p>
        </p:txBody>
      </p:sp>
      <p:pic>
        <p:nvPicPr>
          <p:cNvPr id="6" name="Content Placeholder 5" descr="Screen shot 2011-11-18 at 11.58.25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20" b="-50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1925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jca.cci.core.CciTemplate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a JCA CCI</a:t>
            </a:r>
          </a:p>
          <a:p>
            <a:r>
              <a:rPr lang="es-ES_tradnl" dirty="0" err="1" smtClean="0"/>
              <a:t>jdbc.core.JdbcTemplate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</a:t>
            </a:r>
          </a:p>
          <a:p>
            <a:r>
              <a:rPr lang="es-ES_tradnl" dirty="0" err="1" smtClean="0"/>
              <a:t>jdbc.core.namedparam</a:t>
            </a:r>
            <a:r>
              <a:rPr lang="es-ES_tradnl" dirty="0" smtClean="0"/>
              <a:t>.</a:t>
            </a:r>
          </a:p>
          <a:p>
            <a:pPr marL="68580" indent="0">
              <a:buNone/>
            </a:pPr>
            <a:r>
              <a:rPr lang="es-ES_tradnl" dirty="0" err="1" smtClean="0"/>
              <a:t>NamedParameterJdbcTemplate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con soporte para par</a:t>
            </a:r>
            <a:r>
              <a:rPr lang="es-ES_tradnl" dirty="0" smtClean="0"/>
              <a:t>ámetros con nombres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77863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jdbc.core.simple.SimpleJdbcTemplate</a:t>
            </a:r>
            <a:endParaRPr lang="es-ES_tradnl" dirty="0" smtClean="0"/>
          </a:p>
          <a:p>
            <a:pPr lvl="1"/>
            <a:r>
              <a:rPr lang="es-ES_tradnl" dirty="0" smtClean="0"/>
              <a:t>Conexiones JDBC simplificadas utilizando Java 5</a:t>
            </a:r>
          </a:p>
          <a:p>
            <a:r>
              <a:rPr lang="es-ES_tradnl" dirty="0" err="1" smtClean="0"/>
              <a:t>orm.hibernate.HibernateTemplate</a:t>
            </a:r>
            <a:endParaRPr lang="es-ES_tradnl" dirty="0" smtClean="0"/>
          </a:p>
          <a:p>
            <a:pPr lvl="1"/>
            <a:r>
              <a:rPr lang="es-ES_tradnl" dirty="0" smtClean="0"/>
              <a:t>Sesiones Hibernate 2.x</a:t>
            </a:r>
          </a:p>
          <a:p>
            <a:r>
              <a:rPr lang="es-ES_tradnl" dirty="0"/>
              <a:t>orm.hibernate3.</a:t>
            </a:r>
            <a:r>
              <a:rPr lang="es-ES_tradnl" dirty="0" smtClean="0"/>
              <a:t>HibernateTemplate</a:t>
            </a:r>
          </a:p>
          <a:p>
            <a:pPr lvl="1"/>
            <a:r>
              <a:rPr lang="es-ES_tradnl" dirty="0" smtClean="0"/>
              <a:t>Sesiones Hibernate 3.x</a:t>
            </a:r>
          </a:p>
        </p:txBody>
      </p:sp>
    </p:spTree>
    <p:extLst>
      <p:ext uri="{BB962C8B-B14F-4D97-AF65-F5344CB8AC3E}">
        <p14:creationId xmlns:p14="http://schemas.microsoft.com/office/powerpoint/2010/main" val="26745769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Plantillas (</a:t>
            </a:r>
            <a:r>
              <a:rPr lang="es-ES_tradnl" dirty="0" err="1" smtClean="0"/>
              <a:t>Templates</a:t>
            </a:r>
            <a:r>
              <a:rPr lang="es-ES_tradnl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orm.ibatis.SqlMapClientTemplate</a:t>
            </a:r>
            <a:endParaRPr lang="es-ES_tradnl" dirty="0" smtClean="0"/>
          </a:p>
          <a:p>
            <a:pPr lvl="1"/>
            <a:r>
              <a:rPr lang="es-ES_tradnl" dirty="0" smtClean="0"/>
              <a:t>Clientes </a:t>
            </a:r>
            <a:r>
              <a:rPr lang="es-ES_tradnl" dirty="0" err="1" smtClean="0"/>
              <a:t>iBATIS</a:t>
            </a:r>
            <a:endParaRPr lang="es-ES_tradnl" dirty="0" smtClean="0"/>
          </a:p>
          <a:p>
            <a:r>
              <a:rPr lang="es-ES_tradnl" dirty="0" err="1" smtClean="0"/>
              <a:t>orm.jdo.JdoTemplate</a:t>
            </a:r>
            <a:endParaRPr lang="es-ES_tradnl" dirty="0" smtClean="0"/>
          </a:p>
          <a:p>
            <a:pPr lvl="1"/>
            <a:r>
              <a:rPr lang="es-ES_tradnl" dirty="0" err="1" smtClean="0"/>
              <a:t>Implementacion</a:t>
            </a:r>
            <a:r>
              <a:rPr lang="es-ES_tradnl" dirty="0" smtClean="0"/>
              <a:t> de Java Data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err="1" smtClean="0"/>
              <a:t>orm.jpa.JpaTemplate</a:t>
            </a:r>
            <a:endParaRPr lang="es-ES_tradnl" dirty="0" smtClean="0"/>
          </a:p>
          <a:p>
            <a:pPr lvl="1"/>
            <a:r>
              <a:rPr lang="es-ES_tradnl" dirty="0" smtClean="0"/>
              <a:t>Administradores de entidades del Java </a:t>
            </a:r>
            <a:r>
              <a:rPr lang="es-ES_tradnl" dirty="0" err="1" smtClean="0"/>
              <a:t>Persistence</a:t>
            </a:r>
            <a:r>
              <a:rPr lang="es-ES_tradnl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644424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pic>
        <p:nvPicPr>
          <p:cNvPr id="4" name="Content Placeholder 3" descr="Screen shot 2011-11-18 at 12.13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98" b="-27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862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CciDaoSupport</a:t>
            </a:r>
            <a:endParaRPr lang="es-ES_tradnl" dirty="0" smtClean="0"/>
          </a:p>
          <a:p>
            <a:r>
              <a:rPr lang="es-ES_tradnl" dirty="0" err="1" smtClean="0"/>
              <a:t>JdbcDaoSupport</a:t>
            </a:r>
            <a:endParaRPr lang="es-ES_tradnl" dirty="0" smtClean="0"/>
          </a:p>
          <a:p>
            <a:r>
              <a:rPr lang="es-ES_tradnl" dirty="0" err="1" smtClean="0"/>
              <a:t>NamedParameterJdbcDaoSupport</a:t>
            </a:r>
            <a:endParaRPr lang="es-ES_tradnl" dirty="0" smtClean="0"/>
          </a:p>
          <a:p>
            <a:r>
              <a:rPr lang="es-ES_tradnl" dirty="0" err="1" smtClean="0"/>
              <a:t>SimpleJdbcDaoSupport</a:t>
            </a:r>
            <a:endParaRPr lang="es-ES_tradnl" dirty="0" smtClean="0"/>
          </a:p>
          <a:p>
            <a:r>
              <a:rPr lang="es-ES_tradnl" dirty="0" err="1" smtClean="0"/>
              <a:t>HibernateDaoSupport</a:t>
            </a:r>
            <a:r>
              <a:rPr lang="es-ES_tradnl" dirty="0" smtClean="0"/>
              <a:t> (Existe una versi</a:t>
            </a:r>
            <a:r>
              <a:rPr lang="es-ES_tradnl" dirty="0" smtClean="0"/>
              <a:t>ón para Hibernate 2.x y otra para 3.x)</a:t>
            </a:r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84087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DAO </a:t>
            </a:r>
            <a:r>
              <a:rPr lang="es-ES_tradnl" dirty="0" err="1" smtClean="0"/>
              <a:t>Support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SqlMapClientDaoSupport</a:t>
            </a:r>
            <a:endParaRPr lang="es-ES_tradnl" dirty="0" smtClean="0"/>
          </a:p>
          <a:p>
            <a:r>
              <a:rPr lang="es-ES_tradnl" dirty="0" err="1" smtClean="0"/>
              <a:t>JdoDaoSupport</a:t>
            </a:r>
            <a:endParaRPr lang="es-ES_tradnl" dirty="0" smtClean="0"/>
          </a:p>
          <a:p>
            <a:r>
              <a:rPr lang="es-ES_tradnl" dirty="0" err="1"/>
              <a:t>JpaDaoSupport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3914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mediante JNDI</a:t>
            </a:r>
            <a:endParaRPr lang="es-ES_tradnl" dirty="0"/>
          </a:p>
        </p:txBody>
      </p:sp>
      <p:pic>
        <p:nvPicPr>
          <p:cNvPr id="4" name="Content Placeholder 3" descr="Screen shot 2011-11-18 at 12.25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38" b="-79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758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 resuelto con AOP</a:t>
            </a:r>
            <a:endParaRPr lang="es-ES_tradnl" dirty="0"/>
          </a:p>
        </p:txBody>
      </p:sp>
      <p:pic>
        <p:nvPicPr>
          <p:cNvPr id="4" name="Content Placeholder 3" descr="Screen shot 2011-11-16 at 11.17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85" r="-12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78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 DBCP</a:t>
            </a:r>
            <a:endParaRPr lang="es-ES_tradnl" dirty="0"/>
          </a:p>
        </p:txBody>
      </p:sp>
      <p:pic>
        <p:nvPicPr>
          <p:cNvPr id="4" name="Content Placeholder 3" descr="Screen shot 2011-11-18 at 12.28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4" b="-426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6516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trav</a:t>
            </a:r>
            <a:r>
              <a:rPr lang="es-ES_tradnl" dirty="0" smtClean="0"/>
              <a:t>és del </a:t>
            </a:r>
            <a:r>
              <a:rPr lang="es-ES_tradnl" dirty="0" err="1"/>
              <a:t>DriverManagerDataSource</a:t>
            </a:r>
            <a:endParaRPr lang="es-ES_tradnl" dirty="0"/>
          </a:p>
        </p:txBody>
      </p:sp>
      <p:pic>
        <p:nvPicPr>
          <p:cNvPr id="4" name="Content Placeholder 3" descr="Screen shot 2011-11-18 at 12.3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022" b="-43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9871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</a:t>
            </a:r>
            <a:r>
              <a:rPr lang="es-ES_tradnl" dirty="0" smtClean="0"/>
              <a:t>ón de SQL</a:t>
            </a:r>
            <a:endParaRPr lang="es-ES_tradnl" dirty="0"/>
          </a:p>
        </p:txBody>
      </p:sp>
      <p:pic>
        <p:nvPicPr>
          <p:cNvPr id="4" name="Content Placeholder 3" descr="Screen shot 2011-11-20 at 5.4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93" b="-31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5000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4" name="Content Placeholder 3" descr="Screen shot 2011-11-20 at 5.47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" b="3674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4341977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Datos</a:t>
            </a:r>
            <a:endParaRPr lang="es-ES_tradnl" dirty="0"/>
          </a:p>
        </p:txBody>
      </p:sp>
      <p:pic>
        <p:nvPicPr>
          <p:cNvPr id="4" name="Content Placeholder 3" descr="Screen shot 2011-11-20 at 5.50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b="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84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2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74" r="-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452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4" name="Content Placeholder 3" descr="Screen shot 2011-11-20 at 5.57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09" b="-187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30269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</a:t>
            </a:r>
            <a:r>
              <a:rPr lang="es-ES_tradnl" dirty="0" err="1" smtClean="0"/>
              <a:t>Templates</a:t>
            </a:r>
            <a:endParaRPr lang="es-ES_tradnl" dirty="0"/>
          </a:p>
        </p:txBody>
      </p:sp>
      <p:pic>
        <p:nvPicPr>
          <p:cNvPr id="5" name="Content Placeholder 4" descr="Screen shot 2011-11-20 at 5.57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4" b="-9704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5.57.5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28" b="-63628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7397088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Insertar Datos</a:t>
            </a:r>
            <a:endParaRPr lang="es-ES_tradnl" dirty="0"/>
          </a:p>
        </p:txBody>
      </p:sp>
      <p:pic>
        <p:nvPicPr>
          <p:cNvPr id="7" name="Content Placeholder 6" descr="Screen shot 2011-11-20 at 5.5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42" b="-47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231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Obtener Datos</a:t>
            </a:r>
            <a:endParaRPr lang="es-ES_tradnl" dirty="0"/>
          </a:p>
        </p:txBody>
      </p:sp>
      <p:pic>
        <p:nvPicPr>
          <p:cNvPr id="4" name="Content Placeholder 3" descr="Screen shot 2011-11-20 at 5.59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15" b="-4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009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6 at 11.2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98" b="-40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2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Uso de par</a:t>
            </a:r>
            <a:r>
              <a:rPr lang="es-ES_tradnl" dirty="0" smtClean="0"/>
              <a:t>á</a:t>
            </a:r>
            <a:r>
              <a:rPr lang="es-ES_tradnl" dirty="0" smtClean="0"/>
              <a:t>metros con nombre</a:t>
            </a:r>
            <a:endParaRPr lang="es-ES_tradnl" dirty="0"/>
          </a:p>
        </p:txBody>
      </p:sp>
      <p:pic>
        <p:nvPicPr>
          <p:cNvPr id="8" name="Content Placeholder 7" descr="Screen shot 2011-11-20 at 5.59.4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13" b="-59013"/>
          <a:stretch>
            <a:fillRect/>
          </a:stretch>
        </p:blipFill>
        <p:spPr>
          <a:xfrm>
            <a:off x="1042416" y="2313433"/>
            <a:ext cx="7025818" cy="1447554"/>
          </a:xfrm>
        </p:spPr>
      </p:pic>
      <p:pic>
        <p:nvPicPr>
          <p:cNvPr id="9" name="Content Placeholder 8" descr="Screen shot 2011-11-20 at 6.00.02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85" b="-9985"/>
          <a:stretch>
            <a:fillRect/>
          </a:stretch>
        </p:blipFill>
        <p:spPr>
          <a:xfrm>
            <a:off x="1042416" y="3760987"/>
            <a:ext cx="7022592" cy="2045452"/>
          </a:xfrm>
        </p:spPr>
      </p:pic>
    </p:spTree>
    <p:extLst>
      <p:ext uri="{BB962C8B-B14F-4D97-AF65-F5344CB8AC3E}">
        <p14:creationId xmlns:p14="http://schemas.microsoft.com/office/powerpoint/2010/main" val="38293152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3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53" b="-18953"/>
          <a:stretch>
            <a:fillRect/>
          </a:stretch>
        </p:blipFill>
        <p:spPr>
          <a:xfrm>
            <a:off x="1042988" y="2312988"/>
            <a:ext cx="7021512" cy="1314450"/>
          </a:xfrm>
        </p:spPr>
      </p:pic>
      <p:pic>
        <p:nvPicPr>
          <p:cNvPr id="6" name="Content Placeholder 5" descr="Screen shot 2011-11-20 at 6.09.46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5" b="-6575"/>
          <a:stretch>
            <a:fillRect/>
          </a:stretch>
        </p:blipFill>
        <p:spPr>
          <a:xfrm>
            <a:off x="1043490" y="3626665"/>
            <a:ext cx="7021518" cy="2179774"/>
          </a:xfrm>
        </p:spPr>
      </p:pic>
    </p:spTree>
    <p:extLst>
      <p:ext uri="{BB962C8B-B14F-4D97-AF65-F5344CB8AC3E}">
        <p14:creationId xmlns:p14="http://schemas.microsoft.com/office/powerpoint/2010/main" val="12403938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Extender las clases de soporte</a:t>
            </a:r>
            <a:endParaRPr lang="es-ES_tradnl" dirty="0"/>
          </a:p>
        </p:txBody>
      </p:sp>
      <p:pic>
        <p:nvPicPr>
          <p:cNvPr id="5" name="Content Placeholder 4" descr="Screen shot 2011-11-20 at 6.09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26" b="-53026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0 at 6.10.0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76" b="-47376"/>
          <a:stretch>
            <a:fillRect/>
          </a:stretch>
        </p:blipFill>
        <p:spPr>
          <a:xfrm>
            <a:off x="1042416" y="4054049"/>
            <a:ext cx="7022592" cy="1752389"/>
          </a:xfrm>
        </p:spPr>
      </p:pic>
    </p:spTree>
    <p:extLst>
      <p:ext uri="{BB962C8B-B14F-4D97-AF65-F5344CB8AC3E}">
        <p14:creationId xmlns:p14="http://schemas.microsoft.com/office/powerpoint/2010/main" val="4094969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02778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una plantilla de acceso a Datos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57947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Conforme tu aplicaci</a:t>
            </a:r>
            <a:r>
              <a:rPr lang="es-ES_tradnl" dirty="0" smtClean="0"/>
              <a:t>ón, tu modelo de datos va creciendo y haciéndose más complicado. Se requieren de más cosas de mi conexión a BD. Requiero:</a:t>
            </a:r>
          </a:p>
          <a:p>
            <a:pPr lvl="1"/>
            <a:r>
              <a:rPr lang="es-ES_tradnl" b="1" i="1" dirty="0" err="1" smtClean="0"/>
              <a:t>Lazy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loading</a:t>
            </a:r>
            <a:r>
              <a:rPr lang="es-ES_tradnl" dirty="0" smtClean="0"/>
              <a:t>: Cuando necesito listas de datos, no requiero los hijos relacionados con cada objeto de la lista, sólo requiero su nombre.</a:t>
            </a:r>
          </a:p>
          <a:p>
            <a:pPr lvl="1"/>
            <a:r>
              <a:rPr lang="es-ES_tradnl" b="1" i="1" dirty="0" err="1" smtClean="0"/>
              <a:t>Eager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fetching</a:t>
            </a:r>
            <a:r>
              <a:rPr lang="es-ES_tradnl" dirty="0" smtClean="0"/>
              <a:t>: Lo opuesto de </a:t>
            </a:r>
            <a:r>
              <a:rPr lang="es-ES_tradnl" i="1" dirty="0" err="1" smtClean="0"/>
              <a:t>lazy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loading</a:t>
            </a:r>
            <a:r>
              <a:rPr lang="es-ES_tradnl" dirty="0" smtClean="0"/>
              <a:t>. Cuando pido un objeto lo quiero con todas sus relaciones inicializadas.</a:t>
            </a:r>
          </a:p>
          <a:p>
            <a:pPr lvl="1"/>
            <a:r>
              <a:rPr lang="es-ES_tradnl" b="1" i="1" dirty="0" err="1" smtClean="0"/>
              <a:t>Cascading</a:t>
            </a:r>
            <a:r>
              <a:rPr lang="es-ES_tradnl" dirty="0" smtClean="0"/>
              <a:t>: Algunas veces cuando actualizo una tabla, varias deben actualizarse.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36729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ORM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Soporte integral de las transacciones declarativas de Spring</a:t>
            </a:r>
          </a:p>
          <a:p>
            <a:r>
              <a:rPr lang="es-ES_tradnl" dirty="0" smtClean="0"/>
              <a:t>Manejo de excepciones transparente</a:t>
            </a:r>
          </a:p>
          <a:p>
            <a:r>
              <a:rPr lang="es-ES_tradnl" dirty="0" smtClean="0"/>
              <a:t>Plantillas ligeras y </a:t>
            </a:r>
            <a:r>
              <a:rPr lang="es-ES_tradnl" i="1" dirty="0" err="1" smtClean="0"/>
              <a:t>thread-safe</a:t>
            </a:r>
            <a:endParaRPr lang="es-ES_tradnl" dirty="0" smtClean="0"/>
          </a:p>
          <a:p>
            <a:r>
              <a:rPr lang="es-ES_tradnl" dirty="0" smtClean="0"/>
              <a:t>Clases de soporte para el acceso a datos</a:t>
            </a:r>
          </a:p>
          <a:p>
            <a:r>
              <a:rPr lang="es-ES_tradnl" dirty="0" smtClean="0"/>
              <a:t>Administraci</a:t>
            </a:r>
            <a:r>
              <a:rPr lang="es-ES_tradnl" dirty="0" smtClean="0"/>
              <a:t>ón de recursos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90447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0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326" b="-7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1685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3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019" b="-103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03631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5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83" r="-3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595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¿Solución?</a:t>
            </a:r>
            <a:endParaRPr lang="es-ES_tradnl" dirty="0"/>
          </a:p>
        </p:txBody>
      </p:sp>
      <p:pic>
        <p:nvPicPr>
          <p:cNvPr id="4" name="Content Placeholder 3" descr="Screen shot 2011-11-16 at 11.29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37" b="-11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9445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0 at 6.38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753" b="-292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9589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1949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7625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Las aplicaci</a:t>
            </a:r>
            <a:r>
              <a:rPr lang="es-ES_tradnl" dirty="0" smtClean="0"/>
              <a:t>ones JPA funcionan en base a un </a:t>
            </a:r>
            <a:r>
              <a:rPr lang="es-ES_tradnl" dirty="0" err="1" smtClean="0"/>
              <a:t>EntityManager</a:t>
            </a:r>
            <a:r>
              <a:rPr lang="es-ES_tradnl" dirty="0" smtClean="0"/>
              <a:t>, y este es producido por un </a:t>
            </a:r>
            <a:r>
              <a:rPr lang="es-ES_tradnl" dirty="0" err="1" smtClean="0"/>
              <a:t>EntityManagerFactory</a:t>
            </a:r>
            <a:r>
              <a:rPr lang="es-ES_tradnl" dirty="0" smtClean="0"/>
              <a:t>, el cual tiene dos formas de ser producido:</a:t>
            </a:r>
          </a:p>
          <a:p>
            <a:pPr lvl="1"/>
            <a:r>
              <a:rPr lang="es-ES_tradnl" dirty="0" smtClean="0"/>
              <a:t>Aplicaci</a:t>
            </a:r>
            <a:r>
              <a:rPr lang="es-ES_tradnl" dirty="0" smtClean="0"/>
              <a:t>ón</a:t>
            </a:r>
          </a:p>
          <a:p>
            <a:pPr lvl="1"/>
            <a:r>
              <a:rPr lang="es-ES_tradnl" dirty="0" smtClean="0"/>
              <a:t>Contenedor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84054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Aplicaci</a:t>
            </a:r>
            <a:r>
              <a:rPr lang="es-ES_tradnl" dirty="0" smtClean="0"/>
              <a:t>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configuraci</a:t>
            </a:r>
            <a:r>
              <a:rPr lang="es-ES_tradnl" dirty="0" smtClean="0"/>
              <a:t>ón de JPA se realiza en un archivo con el nombre de </a:t>
            </a:r>
            <a:r>
              <a:rPr lang="es-ES_tradnl" dirty="0" err="1" smtClean="0"/>
              <a:t>persistence.xml</a:t>
            </a:r>
            <a:endParaRPr lang="es-ES_tradnl" dirty="0"/>
          </a:p>
          <a:p>
            <a:r>
              <a:rPr lang="es-ES_tradnl" dirty="0" smtClean="0"/>
              <a:t>Este archivo debe residir dentro de la carpeta META-INF (accesible desde el </a:t>
            </a:r>
            <a:r>
              <a:rPr lang="es-ES_tradnl" dirty="0" err="1" smtClean="0"/>
              <a:t>classpath</a:t>
            </a:r>
            <a:r>
              <a:rPr lang="es-ES_tradnl" dirty="0" smtClean="0"/>
              <a:t> de la aplicación)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32921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Configurando JPA a nivel contenedor</a:t>
            </a:r>
            <a:endParaRPr lang="es-ES_tradnl" dirty="0"/>
          </a:p>
        </p:txBody>
      </p:sp>
      <p:pic>
        <p:nvPicPr>
          <p:cNvPr id="6" name="Content Placeholder 5" descr="Screen shot 2011-11-20 at 7.16.5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18" b="-14218"/>
          <a:stretch>
            <a:fillRect/>
          </a:stretch>
        </p:blipFill>
        <p:spPr>
          <a:xfrm>
            <a:off x="1042416" y="2313432"/>
            <a:ext cx="7025818" cy="1386499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3490" y="3699931"/>
            <a:ext cx="7021518" cy="2106508"/>
          </a:xfrm>
        </p:spPr>
        <p:txBody>
          <a:bodyPr/>
          <a:lstStyle/>
          <a:p>
            <a:r>
              <a:rPr lang="es-ES_tradnl" dirty="0" err="1" smtClean="0"/>
              <a:t>EclipseLinkJpaVendorAdapter</a:t>
            </a:r>
            <a:endParaRPr lang="es-ES_tradnl" dirty="0" smtClean="0"/>
          </a:p>
          <a:p>
            <a:r>
              <a:rPr lang="es-ES_tradnl" dirty="0" err="1" smtClean="0"/>
              <a:t>HibernateJpaVendorAdapter</a:t>
            </a:r>
            <a:endParaRPr lang="es-ES_tradnl" dirty="0" smtClean="0"/>
          </a:p>
          <a:p>
            <a:r>
              <a:rPr lang="es-ES_tradnl" dirty="0" err="1" smtClean="0"/>
              <a:t>OpenJpaVendorAdapter</a:t>
            </a:r>
            <a:endParaRPr lang="es-ES_tradnl" dirty="0" smtClean="0"/>
          </a:p>
          <a:p>
            <a:r>
              <a:rPr lang="es-ES_tradnl" dirty="0" err="1"/>
              <a:t>TopLinkJpaVendorAdapter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70131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7" name="Content Placeholder 6" descr="Screen shot 2011-11-20 at 7.19.1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59" b="-62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42357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Configurando JPA a nivel contenedor</a:t>
            </a:r>
          </a:p>
        </p:txBody>
      </p:sp>
      <p:pic>
        <p:nvPicPr>
          <p:cNvPr id="3" name="Content Placeholder 2" descr="Screen shot 2011-11-21 at 7.14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983" b="-111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6958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412276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Configurando JPA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&lt;</a:t>
            </a:r>
            <a:r>
              <a:rPr lang="es-ES_tradnl" dirty="0" err="1"/>
              <a:t>jee:jndi-lookup</a:t>
            </a:r>
            <a:r>
              <a:rPr lang="es-ES_tradnl" dirty="0"/>
              <a:t> id="</a:t>
            </a:r>
            <a:r>
              <a:rPr lang="es-ES_tradnl" dirty="0" err="1"/>
              <a:t>emf</a:t>
            </a:r>
            <a:r>
              <a:rPr lang="es-ES_tradnl" dirty="0"/>
              <a:t>" </a:t>
            </a:r>
            <a:r>
              <a:rPr lang="es-ES_tradnl" dirty="0" err="1"/>
              <a:t>jndi-name</a:t>
            </a:r>
            <a:r>
              <a:rPr lang="es-ES_tradnl" dirty="0"/>
              <a:t>="</a:t>
            </a:r>
            <a:r>
              <a:rPr lang="es-ES_tradnl" dirty="0" err="1"/>
              <a:t>persistence</a:t>
            </a:r>
            <a:r>
              <a:rPr lang="es-ES_tradnl" dirty="0"/>
              <a:t>/</a:t>
            </a:r>
            <a:r>
              <a:rPr lang="es-ES_tradnl" dirty="0" err="1"/>
              <a:t>spitterPU</a:t>
            </a:r>
            <a:r>
              <a:rPr lang="es-ES_tradnl" dirty="0"/>
              <a:t>" /&gt;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6152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Utilizando AOP</a:t>
            </a:r>
            <a:endParaRPr lang="es-ES_tradnl" dirty="0"/>
          </a:p>
        </p:txBody>
      </p:sp>
      <p:pic>
        <p:nvPicPr>
          <p:cNvPr id="5" name="Content Placeholder 4" descr="Screen shot 2011-11-16 at 11.38.4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93" b="-3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7349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Implementar Lote con Hibernate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3540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Administrando Transacciones</a:t>
            </a:r>
            <a:endParaRPr lang="es-ES_tradnl" dirty="0"/>
          </a:p>
        </p:txBody>
      </p:sp>
      <p:pic>
        <p:nvPicPr>
          <p:cNvPr id="4" name="Content Placeholder 3" descr="Screen shot 2011-11-20 at 7.46.3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1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2518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ACID</a:t>
            </a:r>
          </a:p>
          <a:p>
            <a:pPr lvl="1"/>
            <a:r>
              <a:rPr lang="es-ES_tradnl" dirty="0" err="1" smtClean="0"/>
              <a:t>At</a:t>
            </a:r>
            <a:r>
              <a:rPr lang="es-ES_tradnl" dirty="0" err="1" smtClean="0"/>
              <a:t>omic</a:t>
            </a:r>
            <a:r>
              <a:rPr lang="es-ES_tradnl" dirty="0" smtClean="0"/>
              <a:t>: Una o más actividades que se agrupan para tratarse como una unidad de trabajo.</a:t>
            </a:r>
          </a:p>
          <a:p>
            <a:pPr lvl="1"/>
            <a:r>
              <a:rPr lang="es-ES_tradnl" dirty="0" err="1" smtClean="0"/>
              <a:t>Consistent</a:t>
            </a:r>
            <a:r>
              <a:rPr lang="es-ES_tradnl" dirty="0" smtClean="0"/>
              <a:t>: Una vez terminada la transacci</a:t>
            </a:r>
            <a:r>
              <a:rPr lang="es-ES_tradnl" dirty="0" smtClean="0"/>
              <a:t>ón el sistema debe quedar consistente.</a:t>
            </a:r>
          </a:p>
          <a:p>
            <a:pPr lvl="1"/>
            <a:r>
              <a:rPr lang="es-ES_tradnl" dirty="0" err="1" smtClean="0"/>
              <a:t>Isolated</a:t>
            </a:r>
            <a:r>
              <a:rPr lang="es-ES_tradnl" dirty="0" smtClean="0"/>
              <a:t>: Los datos siendo transformados son visibles solo para la transacci</a:t>
            </a:r>
            <a:r>
              <a:rPr lang="es-ES_tradnl" dirty="0" smtClean="0"/>
              <a:t>ón.</a:t>
            </a:r>
          </a:p>
          <a:p>
            <a:pPr lvl="1"/>
            <a:r>
              <a:rPr lang="es-ES_tradnl" dirty="0" smtClean="0"/>
              <a:t>Durable: Una vez terminada la transacci</a:t>
            </a:r>
            <a:r>
              <a:rPr lang="es-ES_tradnl" dirty="0" smtClean="0"/>
              <a:t>ón </a:t>
            </a:r>
            <a:r>
              <a:rPr lang="es-ES_tradnl" dirty="0" smtClean="0"/>
              <a:t>los datos deben de quedar de tal forma que puedan ser accedidos despu</a:t>
            </a:r>
            <a:r>
              <a:rPr lang="es-ES_tradnl" dirty="0" smtClean="0"/>
              <a:t>és de un apagón.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07586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CciLocalTransactionManager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JCA y CCI</a:t>
            </a:r>
          </a:p>
          <a:p>
            <a:r>
              <a:rPr lang="es-ES_tradnl" dirty="0" err="1" smtClean="0"/>
              <a:t>DataSourceTransactionManager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JDBC de Spring e IBATIS</a:t>
            </a:r>
          </a:p>
          <a:p>
            <a:r>
              <a:rPr lang="es-ES_tradnl" dirty="0" err="1" smtClean="0"/>
              <a:t>JmsTransactionManager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JMS 1.1+</a:t>
            </a:r>
          </a:p>
          <a:p>
            <a:r>
              <a:rPr lang="es-ES_tradnl" dirty="0" smtClean="0"/>
              <a:t>JmsTransactionManager102</a:t>
            </a:r>
          </a:p>
          <a:p>
            <a:pPr lvl="1"/>
            <a:r>
              <a:rPr lang="es-ES_tradnl" dirty="0" smtClean="0"/>
              <a:t>JMS 1.0.2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20112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HibernateTransactionManager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Persistencia mediante Hibernate 3</a:t>
            </a:r>
          </a:p>
          <a:p>
            <a:r>
              <a:rPr lang="es-ES_tradnl" dirty="0" err="1" smtClean="0"/>
              <a:t>JdoTransactionManager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JDO</a:t>
            </a:r>
          </a:p>
          <a:p>
            <a:r>
              <a:rPr lang="es-ES_tradnl" dirty="0" err="1" smtClean="0"/>
              <a:t>JpaTransactionManager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JPA</a:t>
            </a:r>
          </a:p>
          <a:p>
            <a:r>
              <a:rPr lang="es-ES_tradnl" dirty="0" err="1" smtClean="0"/>
              <a:t>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JTA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748383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OC4JJtaTransactionManager</a:t>
            </a:r>
          </a:p>
          <a:p>
            <a:pPr lvl="1"/>
            <a:r>
              <a:rPr lang="es-ES_tradnl" dirty="0" smtClean="0"/>
              <a:t>Contenedor de Oracle OC4J</a:t>
            </a:r>
          </a:p>
          <a:p>
            <a:r>
              <a:rPr lang="es-ES_tradnl" dirty="0" err="1" smtClean="0"/>
              <a:t>WebLogicJtaTransactionManager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WebLogic</a:t>
            </a:r>
          </a:p>
          <a:p>
            <a:r>
              <a:rPr lang="es-ES_tradnl" dirty="0" err="1" smtClean="0"/>
              <a:t>WebSphereUowTransactionManager</a:t>
            </a:r>
            <a:endParaRPr lang="es-ES_tradnl" dirty="0" smtClean="0"/>
          </a:p>
          <a:p>
            <a:pPr lvl="1"/>
            <a:r>
              <a:rPr lang="es-ES_tradnl" dirty="0" smtClean="0"/>
              <a:t>Contenedor </a:t>
            </a:r>
            <a:r>
              <a:rPr lang="es-ES_tradnl" dirty="0" err="1" smtClean="0"/>
              <a:t>WebSphere</a:t>
            </a:r>
            <a:r>
              <a:rPr lang="es-ES_tradnl" dirty="0" smtClean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24128271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Administradores de Transacciones</a:t>
            </a:r>
            <a:endParaRPr lang="es-ES_tradnl" dirty="0"/>
          </a:p>
        </p:txBody>
      </p:sp>
      <p:pic>
        <p:nvPicPr>
          <p:cNvPr id="4" name="Content Placeholder 3" descr="Screen shot 2011-11-21 at 7.33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64" b="-14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15893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JDBC</a:t>
            </a:r>
            <a:endParaRPr lang="es-ES_tradnl" dirty="0"/>
          </a:p>
        </p:txBody>
      </p:sp>
      <p:pic>
        <p:nvPicPr>
          <p:cNvPr id="5" name="Content Placeholder 4" descr="Screen shot 2011-11-21 at 7.35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86" b="-125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38168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Hibernate</a:t>
            </a:r>
            <a:endParaRPr lang="es-ES_tradnl" dirty="0"/>
          </a:p>
        </p:txBody>
      </p:sp>
      <p:pic>
        <p:nvPicPr>
          <p:cNvPr id="4" name="Content Placeholder 3" descr="Screen shot 2011-11-21 at 7.35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625" b="-128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30093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JPA</a:t>
            </a:r>
            <a:endParaRPr lang="es-ES_tradnl" dirty="0"/>
          </a:p>
        </p:txBody>
      </p:sp>
      <p:pic>
        <p:nvPicPr>
          <p:cNvPr id="6" name="Content Placeholder 5" descr="Screen shot 2011-11-21 at 7.36.1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78" b="-127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846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Ver resto </a:t>
            </a:r>
            <a:r>
              <a:rPr lang="es-ES_tradnl" dirty="0"/>
              <a:t>de ejemplo </a:t>
            </a:r>
            <a:r>
              <a:rPr lang="es-ES_tradnl" dirty="0" smtClean="0"/>
              <a:t>en: </a:t>
            </a:r>
          </a:p>
          <a:p>
            <a:pPr marL="68580" indent="0">
              <a:buNone/>
            </a:pPr>
            <a:r>
              <a:rPr lang="es-ES_tradnl" dirty="0" err="1" smtClean="0"/>
              <a:t>https</a:t>
            </a:r>
            <a:r>
              <a:rPr lang="es-ES_tradnl" dirty="0"/>
              <a:t>://</a:t>
            </a:r>
            <a:r>
              <a:rPr lang="es-ES_tradnl" dirty="0" err="1"/>
              <a:t>github.com</a:t>
            </a:r>
            <a:r>
              <a:rPr lang="es-ES_tradnl" dirty="0"/>
              <a:t>/</a:t>
            </a:r>
            <a:r>
              <a:rPr lang="es-ES_tradnl" dirty="0" err="1"/>
              <a:t>jdmr</a:t>
            </a:r>
            <a:r>
              <a:rPr lang="es-ES_tradnl" dirty="0"/>
              <a:t>/</a:t>
            </a:r>
            <a:r>
              <a:rPr lang="es-ES_tradnl" dirty="0" err="1"/>
              <a:t>CursoSpring</a:t>
            </a:r>
            <a:r>
              <a:rPr lang="es-ES_tradnl" dirty="0"/>
              <a:t>/</a:t>
            </a:r>
            <a:r>
              <a:rPr lang="es-ES_tradnl" dirty="0" err="1"/>
              <a:t>tree</a:t>
            </a:r>
            <a:r>
              <a:rPr lang="es-ES_tradnl" dirty="0"/>
              <a:t>/master/</a:t>
            </a:r>
            <a:r>
              <a:rPr lang="es-ES_tradnl" dirty="0" smtClean="0"/>
              <a:t>EjercicioSpring02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616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JTA</a:t>
            </a:r>
            <a:endParaRPr lang="es-ES_tradnl" dirty="0"/>
          </a:p>
        </p:txBody>
      </p:sp>
      <p:pic>
        <p:nvPicPr>
          <p:cNvPr id="4" name="Content Placeholder 3" descr="Screen shot 2011-11-21 at 7.36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748" b="-129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36763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PROPAGATION_MANDATORY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no existe una lanza una excepción.</a:t>
            </a:r>
          </a:p>
          <a:p>
            <a:r>
              <a:rPr lang="es-ES_tradnl" dirty="0" smtClean="0"/>
              <a:t>PROPAGATION_NESTED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 anidada. La transacción anidada puede ser aceptada (</a:t>
            </a:r>
            <a:r>
              <a:rPr lang="es-ES_tradnl" dirty="0" err="1" smtClean="0"/>
              <a:t>committed</a:t>
            </a:r>
            <a:r>
              <a:rPr lang="es-ES_tradnl" dirty="0" smtClean="0"/>
              <a:t>) o rechazada (</a:t>
            </a:r>
            <a:r>
              <a:rPr lang="es-ES_tradnl" dirty="0" err="1" smtClean="0"/>
              <a:t>rolled</a:t>
            </a:r>
            <a:r>
              <a:rPr lang="es-ES_tradnl" dirty="0" smtClean="0"/>
              <a:t> back) separada de la transacción que la engloba. Si no existe una transacción corriendo se comporta como PROPAGATION_REQUIRED.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8627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PROPAGATION_NEVER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nunca debe de correr dentro de una transacción. Si la transacción existe lanza una excepción.</a:t>
            </a:r>
          </a:p>
          <a:p>
            <a:r>
              <a:rPr lang="es-ES_tradnl" dirty="0" smtClean="0"/>
              <a:t>PROPAGATION_NOT_SUPPORTED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debe de correr dentro de una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3622485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PROPAGATION_REQUIRED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una transacción. Si existe una transacción correrá dentro de esa transacción. De lo contrario, creará una nueva transacción para correr dentro de esta.</a:t>
            </a:r>
            <a:endParaRPr lang="es-ES_tradnl" dirty="0" smtClean="0"/>
          </a:p>
          <a:p>
            <a:r>
              <a:rPr lang="es-ES_tradnl" dirty="0" smtClean="0"/>
              <a:t>PROPAGATION_REQUIRES_NEW	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debe de correr dentro de su propia transacción. Si la transacción existe la suspende por la duración del método.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521410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Propagaci</a:t>
            </a:r>
            <a:r>
              <a:rPr lang="es-ES_tradnl" dirty="0" smtClean="0"/>
              <a:t>ón de la Transacción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PROPAGATION_SUPPORTS</a:t>
            </a:r>
          </a:p>
          <a:p>
            <a:pPr lvl="1"/>
            <a:r>
              <a:rPr lang="es-ES_tradnl" dirty="0" smtClean="0"/>
              <a:t>Indica que el m</a:t>
            </a:r>
            <a:r>
              <a:rPr lang="es-ES_tradnl" dirty="0" smtClean="0"/>
              <a:t>étodo no requiere de una transacción para correr, pero que si se encuentra una, puede correr dentro de ella sin problemas.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8915715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 smtClean="0"/>
              <a:t>Dirty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Estas ocurren cuando una transacci</a:t>
            </a:r>
            <a:r>
              <a:rPr lang="es-ES_tradnl" dirty="0" smtClean="0"/>
              <a:t>ón lee datos que aún no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Si por alguna razón hay un rechazo (</a:t>
            </a:r>
            <a:r>
              <a:rPr lang="es-ES_tradnl" dirty="0" err="1" smtClean="0"/>
              <a:t>rollback</a:t>
            </a:r>
            <a:r>
              <a:rPr lang="es-ES_tradnl" dirty="0"/>
              <a:t>)</a:t>
            </a:r>
            <a:r>
              <a:rPr lang="es-ES_tradnl" dirty="0" smtClean="0"/>
              <a:t> en la otra transacción, los datos que se obtuvieron fueron inválidos.</a:t>
            </a:r>
          </a:p>
          <a:p>
            <a:r>
              <a:rPr lang="es-ES_tradnl" dirty="0" err="1" smtClean="0"/>
              <a:t>Nonrepeatable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Estos ocurren cuando se obtienen datos diferentes para el mismo </a:t>
            </a:r>
            <a:r>
              <a:rPr lang="es-ES_tradnl" dirty="0" err="1" smtClean="0"/>
              <a:t>query</a:t>
            </a:r>
            <a:r>
              <a:rPr lang="es-ES_tradnl" dirty="0" smtClean="0"/>
              <a:t>. Esto generalmente se debe a que otra transacci</a:t>
            </a:r>
            <a:r>
              <a:rPr lang="es-ES_tradnl" dirty="0" smtClean="0"/>
              <a:t>ón está actualizando los datos.</a:t>
            </a:r>
          </a:p>
        </p:txBody>
      </p:sp>
    </p:spTree>
    <p:extLst>
      <p:ext uri="{BB962C8B-B14F-4D97-AF65-F5344CB8AC3E}">
        <p14:creationId xmlns:p14="http://schemas.microsoft.com/office/powerpoint/2010/main" val="1089626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Problemas de la Concurrencia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Phantom</a:t>
            </a:r>
            <a:r>
              <a:rPr lang="es-ES_tradnl" dirty="0" smtClean="0"/>
              <a:t> </a:t>
            </a:r>
            <a:r>
              <a:rPr lang="es-ES_tradnl" dirty="0" err="1" smtClean="0"/>
              <a:t>reads</a:t>
            </a:r>
            <a:endParaRPr lang="es-ES_tradnl" dirty="0" smtClean="0"/>
          </a:p>
          <a:p>
            <a:pPr lvl="1"/>
            <a:r>
              <a:rPr lang="es-ES_tradnl" dirty="0" smtClean="0"/>
              <a:t>La transacción T1 lee los datos, luego la transacción T2 añade datos. En </a:t>
            </a:r>
            <a:r>
              <a:rPr lang="es-ES_tradnl" dirty="0" err="1" smtClean="0"/>
              <a:t>queries</a:t>
            </a:r>
            <a:r>
              <a:rPr lang="es-ES_tradnl" dirty="0" smtClean="0"/>
              <a:t> subsecuentes la transacción T1 se da cuenta de que existen datos que no estaban ahí antes.</a:t>
            </a:r>
          </a:p>
        </p:txBody>
      </p:sp>
    </p:spTree>
    <p:extLst>
      <p:ext uri="{BB962C8B-B14F-4D97-AF65-F5344CB8AC3E}">
        <p14:creationId xmlns:p14="http://schemas.microsoft.com/office/powerpoint/2010/main" val="26596014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ISOLATION_DEFAULT</a:t>
            </a:r>
          </a:p>
          <a:p>
            <a:pPr lvl="1"/>
            <a:r>
              <a:rPr lang="es-ES_tradnl" dirty="0" smtClean="0"/>
              <a:t>Usa el nivel de aislamiento del repositorio</a:t>
            </a:r>
          </a:p>
          <a:p>
            <a:r>
              <a:rPr lang="es-ES_tradnl" dirty="0" smtClean="0"/>
              <a:t>ISOLATION_READ_UNCOMMITTED</a:t>
            </a:r>
          </a:p>
          <a:p>
            <a:pPr lvl="1"/>
            <a:r>
              <a:rPr lang="es-ES_tradnl" dirty="0" smtClean="0"/>
              <a:t>Permite leer cambios que aun no han sido aceptados (</a:t>
            </a:r>
            <a:r>
              <a:rPr lang="es-ES_tradnl" dirty="0" err="1" smtClean="0"/>
              <a:t>committed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dirty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, </a:t>
            </a:r>
            <a:r>
              <a:rPr lang="es-ES_tradnl" dirty="0" smtClean="0"/>
              <a:t>y</a:t>
            </a:r>
            <a:r>
              <a:rPr lang="es-ES_tradnl" i="1" dirty="0" smtClean="0"/>
              <a:t>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35866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ISOLATION_READ_COMMITED</a:t>
            </a:r>
          </a:p>
          <a:p>
            <a:pPr lvl="1"/>
            <a:r>
              <a:rPr lang="es-ES_tradnl" dirty="0" smtClean="0"/>
              <a:t>Permite leer cambios que han sido aceptados (</a:t>
            </a:r>
            <a:r>
              <a:rPr lang="es-ES_tradnl" dirty="0" err="1" smtClean="0"/>
              <a:t>commited</a:t>
            </a:r>
            <a:r>
              <a:rPr lang="es-ES_tradnl" dirty="0" smtClean="0"/>
              <a:t>). Puedes obtener </a:t>
            </a:r>
            <a:r>
              <a:rPr lang="es-ES_tradnl" i="1" dirty="0" err="1" smtClean="0"/>
              <a:t>phantom</a:t>
            </a:r>
            <a:r>
              <a:rPr lang="es-ES_tradnl" dirty="0" smtClean="0"/>
              <a:t> y </a:t>
            </a:r>
            <a:r>
              <a:rPr lang="es-ES_tradnl" i="1" dirty="0" err="1" smtClean="0"/>
              <a:t>nonrepeatable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ISOLATION_REPEATABLE_READ</a:t>
            </a:r>
          </a:p>
          <a:p>
            <a:pPr lvl="1"/>
            <a:r>
              <a:rPr lang="es-ES_tradnl" dirty="0" smtClean="0"/>
              <a:t>Todas las lecturas del mismo campo ser</a:t>
            </a:r>
            <a:r>
              <a:rPr lang="es-ES_tradnl" dirty="0" smtClean="0"/>
              <a:t>án iguales a menos que cambie el dato dentro de la transacción</a:t>
            </a:r>
            <a:r>
              <a:rPr lang="es-ES_tradnl" dirty="0" smtClean="0"/>
              <a:t>. Puedes obtener </a:t>
            </a:r>
            <a:r>
              <a:rPr lang="es-ES_tradnl" i="1" dirty="0" err="1" smtClean="0"/>
              <a:t>phantom</a:t>
            </a:r>
            <a:r>
              <a:rPr lang="es-ES_tradnl" i="1" dirty="0" smtClean="0"/>
              <a:t> </a:t>
            </a:r>
            <a:r>
              <a:rPr lang="es-ES_tradnl" i="1" dirty="0" err="1" smtClean="0"/>
              <a:t>reads</a:t>
            </a:r>
            <a:r>
              <a:rPr lang="es-ES_tradnl" i="1" dirty="0" smtClean="0"/>
              <a:t>.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69449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Niveles de aislamiento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ISOLATION_SERIALIZABLE</a:t>
            </a:r>
          </a:p>
          <a:p>
            <a:pPr lvl="1"/>
            <a:r>
              <a:rPr lang="es-ES_tradnl" dirty="0" smtClean="0"/>
              <a:t>Este nivel de aislamiento cumple totalmente la prueba ACID, no te vas a encontrar con ninguno de los problemas antes mencionados, pero es la m</a:t>
            </a:r>
            <a:r>
              <a:rPr lang="es-ES_tradnl" dirty="0" smtClean="0"/>
              <a:t>ás lenta.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1031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 a Desarrollo Web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240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Contenedor</a:t>
            </a:r>
            <a:endParaRPr lang="es-ES_tradnl" dirty="0"/>
          </a:p>
        </p:txBody>
      </p:sp>
      <p:pic>
        <p:nvPicPr>
          <p:cNvPr id="4" name="Content Placeholder 3" descr="Screen shot 2011-11-16 at 11.52.39 AM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6" b="-24756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smtClean="0"/>
              <a:t>Los objetos de aplicación viven dentro del Contenedor y este maneja desde que son creados hasta que son finalizados y los enlaza mediante DI.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202004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READ-ONLY</a:t>
            </a:r>
          </a:p>
          <a:p>
            <a:pPr lvl="1"/>
            <a:r>
              <a:rPr lang="es-ES_tradnl" dirty="0" smtClean="0"/>
              <a:t>La transacci</a:t>
            </a:r>
            <a:r>
              <a:rPr lang="es-ES_tradnl" dirty="0" smtClean="0"/>
              <a:t>ón se vuelve solo lectura y el repositorio de datos puede hacer optimizaciones para manejarla. Si utilizas Hibernate, este se configurará de tal forma que no mande actualizaciones al repositorio y no sincronice los objetos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48585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_tradnl" dirty="0" smtClean="0"/>
              <a:t>ás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/>
              <a:t>TRANSACTION-TIMEOUT</a:t>
            </a:r>
          </a:p>
          <a:p>
            <a:pPr lvl="1"/>
            <a:r>
              <a:rPr lang="es-ES_tradnl" dirty="0" smtClean="0"/>
              <a:t>Para evitar candados que se queden hasta que la transacci</a:t>
            </a:r>
            <a:r>
              <a:rPr lang="es-ES_tradnl" dirty="0" smtClean="0"/>
              <a:t>ón termine, si esta dura más de N segundos, puede ser rechazada (</a:t>
            </a:r>
            <a:r>
              <a:rPr lang="es-ES_tradnl" dirty="0" err="1" smtClean="0"/>
              <a:t>rollback</a:t>
            </a:r>
            <a:r>
              <a:rPr lang="es-ES_tradnl" dirty="0" smtClean="0"/>
              <a:t>).</a:t>
            </a:r>
          </a:p>
          <a:p>
            <a:r>
              <a:rPr lang="es-ES_tradnl" dirty="0" smtClean="0"/>
              <a:t>ROLLBACK RULES</a:t>
            </a:r>
          </a:p>
          <a:p>
            <a:pPr lvl="1"/>
            <a:r>
              <a:rPr lang="es-ES_tradnl" dirty="0" smtClean="0"/>
              <a:t>Autom</a:t>
            </a:r>
            <a:r>
              <a:rPr lang="es-ES_tradnl" dirty="0" smtClean="0"/>
              <a:t>áticamente se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 si ocurre una excepción de tipo </a:t>
            </a:r>
            <a:r>
              <a:rPr lang="es-ES_tradnl" dirty="0" err="1" smtClean="0"/>
              <a:t>runtime</a:t>
            </a:r>
            <a:r>
              <a:rPr lang="es-ES_tradnl" dirty="0" smtClean="0"/>
              <a:t>, si una </a:t>
            </a:r>
            <a:r>
              <a:rPr lang="es-ES_tradnl" dirty="0" err="1" smtClean="0"/>
              <a:t>checked</a:t>
            </a:r>
            <a:r>
              <a:rPr lang="es-ES_tradnl" dirty="0" smtClean="0"/>
              <a:t> </a:t>
            </a:r>
            <a:r>
              <a:rPr lang="es-ES_tradnl" dirty="0" err="1" smtClean="0"/>
              <a:t>exception</a:t>
            </a:r>
            <a:r>
              <a:rPr lang="es-ES_tradnl" dirty="0" smtClean="0"/>
              <a:t> ocurre no hace </a:t>
            </a:r>
            <a:r>
              <a:rPr lang="es-ES_tradnl" dirty="0" err="1" smtClean="0"/>
              <a:t>rollback</a:t>
            </a:r>
            <a:r>
              <a:rPr lang="es-ES_tradnl" dirty="0" smtClean="0"/>
              <a:t>, pero se puede configurar de tal forma que si alguna excepción del tipo X ocurre haga un </a:t>
            </a:r>
            <a:r>
              <a:rPr lang="es-ES_tradnl" dirty="0" err="1" smtClean="0"/>
              <a:t>rollback</a:t>
            </a:r>
            <a:r>
              <a:rPr lang="es-ES_tradnl" dirty="0" smtClean="0"/>
              <a:t> y viceversa.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06594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8.3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42" b="-31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032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4" name="Content Placeholder 3" descr="Screen shot 2011-11-21 at 8.19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90" b="-46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59818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isolation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aislamiento</a:t>
            </a:r>
          </a:p>
          <a:p>
            <a:r>
              <a:rPr lang="es-ES_tradnl" dirty="0" err="1" smtClean="0"/>
              <a:t>propagation</a:t>
            </a:r>
            <a:endParaRPr lang="es-ES_tradnl" dirty="0" smtClean="0"/>
          </a:p>
          <a:p>
            <a:pPr lvl="1"/>
            <a:r>
              <a:rPr lang="es-ES_tradnl" dirty="0" smtClean="0"/>
              <a:t>Defines el nivel de propagaci</a:t>
            </a:r>
            <a:r>
              <a:rPr lang="es-ES_tradnl" dirty="0" smtClean="0"/>
              <a:t>ón</a:t>
            </a:r>
          </a:p>
          <a:p>
            <a:r>
              <a:rPr lang="es-ES_tradnl" dirty="0" err="1" smtClean="0"/>
              <a:t>read-only</a:t>
            </a:r>
            <a:endParaRPr lang="es-ES_tradnl" dirty="0" smtClean="0"/>
          </a:p>
          <a:p>
            <a:pPr lvl="1"/>
            <a:r>
              <a:rPr lang="es-ES_tradnl" dirty="0" smtClean="0"/>
              <a:t>Defines la transacci</a:t>
            </a:r>
            <a:r>
              <a:rPr lang="es-ES_tradnl" dirty="0" smtClean="0"/>
              <a:t>ón de solo lectura</a:t>
            </a:r>
          </a:p>
          <a:p>
            <a:r>
              <a:rPr lang="es-ES_tradnl" dirty="0" err="1" smtClean="0"/>
              <a:t>rollback-for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provocarán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6165777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Opciones de &lt;</a:t>
            </a:r>
            <a:r>
              <a:rPr lang="es-ES_tradnl" dirty="0" err="1" smtClean="0"/>
              <a:t>tx:</a:t>
            </a:r>
            <a:r>
              <a:rPr lang="es-ES_tradnl" i="1" dirty="0" err="1" smtClean="0"/>
              <a:t>method</a:t>
            </a:r>
            <a:r>
              <a:rPr lang="es-ES_tradnl" i="1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no-</a:t>
            </a:r>
            <a:r>
              <a:rPr lang="es-ES_tradnl" dirty="0" err="1" smtClean="0"/>
              <a:t>rollback</a:t>
            </a:r>
            <a:r>
              <a:rPr lang="es-ES_tradnl" dirty="0" smtClean="0"/>
              <a:t>-</a:t>
            </a:r>
            <a:r>
              <a:rPr lang="es-ES_tradnl" dirty="0" err="1" smtClean="0"/>
              <a:t>for</a:t>
            </a:r>
            <a:endParaRPr lang="es-ES_tradnl" dirty="0" smtClean="0"/>
          </a:p>
          <a:p>
            <a:pPr lvl="1"/>
            <a:r>
              <a:rPr lang="es-ES_tradnl" dirty="0" smtClean="0"/>
              <a:t>Defines las excepciones que no provocar</a:t>
            </a:r>
            <a:r>
              <a:rPr lang="es-ES_tradnl" dirty="0" smtClean="0"/>
              <a:t>án un rechazo (</a:t>
            </a:r>
            <a:r>
              <a:rPr lang="es-ES_tradnl" dirty="0" err="1" smtClean="0"/>
              <a:t>rollback</a:t>
            </a:r>
            <a:r>
              <a:rPr lang="es-ES_tradnl" dirty="0" smtClean="0"/>
              <a:t>) de la transacción</a:t>
            </a:r>
            <a:endParaRPr lang="es-ES_tradnl" dirty="0" smtClean="0"/>
          </a:p>
          <a:p>
            <a:r>
              <a:rPr lang="es-ES_tradnl" dirty="0" smtClean="0"/>
              <a:t>time-</a:t>
            </a:r>
            <a:r>
              <a:rPr lang="es-ES_tradnl" dirty="0" err="1" smtClean="0"/>
              <a:t>out</a:t>
            </a:r>
            <a:endParaRPr lang="es-ES_tradnl" dirty="0" smtClean="0"/>
          </a:p>
          <a:p>
            <a:pPr lvl="1"/>
            <a:r>
              <a:rPr lang="es-ES_tradnl" dirty="0" smtClean="0"/>
              <a:t>Defines el tiempo en segundos que es permitido para que la transacci</a:t>
            </a:r>
            <a:r>
              <a:rPr lang="es-ES_tradnl" dirty="0" smtClean="0"/>
              <a:t>ón sea aceptada</a:t>
            </a:r>
          </a:p>
        </p:txBody>
      </p:sp>
    </p:spTree>
    <p:extLst>
      <p:ext uri="{BB962C8B-B14F-4D97-AF65-F5344CB8AC3E}">
        <p14:creationId xmlns:p14="http://schemas.microsoft.com/office/powerpoint/2010/main" val="15177982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Transacci</a:t>
            </a:r>
            <a:r>
              <a:rPr lang="es-ES_tradnl" dirty="0" smtClean="0"/>
              <a:t>ón con AOP</a:t>
            </a:r>
            <a:endParaRPr lang="es-ES_tradnl" dirty="0"/>
          </a:p>
        </p:txBody>
      </p:sp>
      <p:pic>
        <p:nvPicPr>
          <p:cNvPr id="4" name="Content Placeholder 3" descr="Screen shot 2011-11-21 at 8.26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559" b="-94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1825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Transacciones con anotaciones</a:t>
            </a:r>
            <a:endParaRPr lang="es-ES_tradnl" dirty="0"/>
          </a:p>
        </p:txBody>
      </p:sp>
      <p:pic>
        <p:nvPicPr>
          <p:cNvPr id="4" name="Content Placeholder 3" descr="Screen shot 2011-11-21 at 8.27.3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11" b="-128511"/>
          <a:stretch>
            <a:fillRect/>
          </a:stretch>
        </p:blipFill>
        <p:spPr>
          <a:xfrm>
            <a:off x="1042416" y="2313432"/>
            <a:ext cx="7022592" cy="1032381"/>
          </a:xfrm>
        </p:spPr>
      </p:pic>
      <p:pic>
        <p:nvPicPr>
          <p:cNvPr id="7" name="Content Placeholder 6" descr="Screen shot 2011-11-21 at 8.27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5" b="-19905"/>
          <a:stretch>
            <a:fillRect/>
          </a:stretch>
        </p:blipFill>
        <p:spPr>
          <a:xfrm>
            <a:off x="1042988" y="3346450"/>
            <a:ext cx="7021512" cy="2460625"/>
          </a:xfrm>
        </p:spPr>
      </p:pic>
    </p:spTree>
    <p:extLst>
      <p:ext uri="{BB962C8B-B14F-4D97-AF65-F5344CB8AC3E}">
        <p14:creationId xmlns:p14="http://schemas.microsoft.com/office/powerpoint/2010/main" val="29164059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03257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Agregar a lote definici</a:t>
            </a:r>
            <a:r>
              <a:rPr lang="es-ES_tradnl" dirty="0" smtClean="0"/>
              <a:t>ón de transacciones y pruebas de que las transacciones están funcionando.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385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Contextos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Contextos principales</a:t>
            </a:r>
          </a:p>
          <a:p>
            <a:pPr lvl="1"/>
            <a:r>
              <a:rPr lang="es-ES_tradnl" dirty="0" err="1" smtClean="0"/>
              <a:t>ClassPathXmlApplicationContext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que se encuentre en el </a:t>
            </a:r>
            <a:r>
              <a:rPr lang="es-ES_tradnl" i="1" dirty="0" err="1" smtClean="0"/>
              <a:t>classpath</a:t>
            </a:r>
            <a:endParaRPr lang="es-ES_tradnl" i="1" dirty="0" smtClean="0"/>
          </a:p>
          <a:p>
            <a:pPr lvl="1"/>
            <a:r>
              <a:rPr lang="es-ES_tradnl" dirty="0" err="1" smtClean="0"/>
              <a:t>FileSystemXmlApplicationContext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en el </a:t>
            </a:r>
            <a:r>
              <a:rPr lang="es-ES_tradnl" i="1" dirty="0" err="1" smtClean="0"/>
              <a:t>filesystem</a:t>
            </a:r>
            <a:endParaRPr lang="es-ES_tradnl" dirty="0" smtClean="0"/>
          </a:p>
          <a:p>
            <a:pPr lvl="1"/>
            <a:r>
              <a:rPr lang="es-ES_tradnl" dirty="0" err="1" smtClean="0"/>
              <a:t>XmlWebApplicationContext</a:t>
            </a:r>
            <a:endParaRPr lang="es-ES_tradnl" dirty="0" smtClean="0"/>
          </a:p>
          <a:p>
            <a:pPr lvl="2"/>
            <a:r>
              <a:rPr lang="es-ES_tradnl" dirty="0" smtClean="0"/>
              <a:t>Carga su definición de un XML contenido dentro de una aplicación web.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19070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MVC</a:t>
            </a:r>
            <a:endParaRPr lang="es-ES_tradnl" dirty="0"/>
          </a:p>
        </p:txBody>
      </p:sp>
      <p:pic>
        <p:nvPicPr>
          <p:cNvPr id="5" name="Content Placeholder 4" descr="Screen shot 2011-11-21 at 8.30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 b="715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525050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 en </a:t>
            </a:r>
            <a:r>
              <a:rPr lang="es-ES_tradnl" dirty="0" err="1" smtClean="0"/>
              <a:t>web.xml</a:t>
            </a:r>
            <a:endParaRPr lang="es-ES_tradnl" dirty="0"/>
          </a:p>
        </p:txBody>
      </p:sp>
      <p:pic>
        <p:nvPicPr>
          <p:cNvPr id="4" name="Content Placeholder 3" descr="Screen shot 2011-11-21 at 8.38.3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8" b="-1558"/>
          <a:stretch>
            <a:fillRect/>
          </a:stretch>
        </p:blipFill>
        <p:spPr>
          <a:xfrm>
            <a:off x="1042416" y="2313432"/>
            <a:ext cx="7022592" cy="1740618"/>
          </a:xfrm>
        </p:spPr>
      </p:pic>
      <p:pic>
        <p:nvPicPr>
          <p:cNvPr id="6" name="Content Placeholder 5" descr="Screen shot 2011-11-21 at 8.38.4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15" b="-6215"/>
          <a:stretch>
            <a:fillRect/>
          </a:stretch>
        </p:blipFill>
        <p:spPr>
          <a:xfrm>
            <a:off x="1043490" y="4054049"/>
            <a:ext cx="7021518" cy="1752389"/>
          </a:xfrm>
        </p:spPr>
      </p:pic>
    </p:spTree>
    <p:extLst>
      <p:ext uri="{BB962C8B-B14F-4D97-AF65-F5344CB8AC3E}">
        <p14:creationId xmlns:p14="http://schemas.microsoft.com/office/powerpoint/2010/main" val="4041813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Configuraci</a:t>
            </a:r>
            <a:r>
              <a:rPr lang="es-ES_tradnl" dirty="0" smtClean="0"/>
              <a:t>ón</a:t>
            </a:r>
            <a:endParaRPr lang="es-ES_tradnl" dirty="0"/>
          </a:p>
        </p:txBody>
      </p:sp>
      <p:pic>
        <p:nvPicPr>
          <p:cNvPr id="6" name="Content Placeholder 5" descr="Screen shot 2011-11-21 at 8.38.5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27" b="-21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83888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Integrando Spring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6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Ejemplos</a:t>
            </a:r>
            <a:endParaRPr lang="es-ES_tradnl" dirty="0"/>
          </a:p>
        </p:txBody>
      </p:sp>
      <p:pic>
        <p:nvPicPr>
          <p:cNvPr id="4" name="Content Placeholder 3" descr="Screen shot 2011-11-16 at 11.58.19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04" b="-118004"/>
          <a:stretch>
            <a:fillRect/>
          </a:stretch>
        </p:blipFill>
        <p:spPr>
          <a:xfrm>
            <a:off x="1042416" y="2313432"/>
            <a:ext cx="7022592" cy="1746504"/>
          </a:xfrm>
        </p:spPr>
      </p:pic>
      <p:pic>
        <p:nvPicPr>
          <p:cNvPr id="6" name="Content Placeholder 5" descr="Screen shot 2011-11-16 at 11.58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10" b="-94310"/>
          <a:stretch>
            <a:fillRect/>
          </a:stretch>
        </p:blipFill>
        <p:spPr>
          <a:xfrm>
            <a:off x="1042416" y="4059936"/>
            <a:ext cx="7022592" cy="1750314"/>
          </a:xfrm>
        </p:spPr>
      </p:pic>
    </p:spTree>
    <p:extLst>
      <p:ext uri="{BB962C8B-B14F-4D97-AF65-F5344CB8AC3E}">
        <p14:creationId xmlns:p14="http://schemas.microsoft.com/office/powerpoint/2010/main" val="177060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de vida</a:t>
            </a:r>
            <a:endParaRPr lang="es-ES_tradnl" dirty="0"/>
          </a:p>
        </p:txBody>
      </p:sp>
      <p:pic>
        <p:nvPicPr>
          <p:cNvPr id="4" name="Content Placeholder 3" descr="Screen shot 2011-11-16 at 12.01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2" r="-1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56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Módulos</a:t>
            </a:r>
            <a:endParaRPr lang="es-ES_tradnl" dirty="0"/>
          </a:p>
        </p:txBody>
      </p:sp>
      <p:pic>
        <p:nvPicPr>
          <p:cNvPr id="4" name="Content Placeholder 3" descr="Screen shot 2011-11-16 at 12.0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6" r="-18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762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piedra angular de la infraestructura Spring</a:t>
            </a:r>
          </a:p>
          <a:p>
            <a:r>
              <a:rPr lang="es-ES_tradnl" dirty="0" smtClean="0"/>
              <a:t>Es el encargado de administrar como los </a:t>
            </a:r>
            <a:r>
              <a:rPr lang="es-ES_tradnl" dirty="0" err="1" smtClean="0"/>
              <a:t>Beans</a:t>
            </a:r>
            <a:r>
              <a:rPr lang="es-ES_tradnl" dirty="0" smtClean="0"/>
              <a:t> son creados, configurados y administrados.</a:t>
            </a:r>
          </a:p>
          <a:p>
            <a:r>
              <a:rPr lang="es-ES_tradnl" dirty="0" smtClean="0"/>
              <a:t>Encargada de la Inyección de Dependencias (DI)</a:t>
            </a:r>
          </a:p>
        </p:txBody>
      </p:sp>
    </p:spTree>
    <p:extLst>
      <p:ext uri="{BB962C8B-B14F-4D97-AF65-F5344CB8AC3E}">
        <p14:creationId xmlns:p14="http://schemas.microsoft.com/office/powerpoint/2010/main" val="65565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la base para agregar tus propios aspectos a tu aplicación basada en Spring.</a:t>
            </a:r>
          </a:p>
          <a:p>
            <a:r>
              <a:rPr lang="es-ES_tradnl" dirty="0" smtClean="0"/>
              <a:t>Como DI, AOP nos provee de desacoplamiento entre objetos, pero con AOP podemos desacoplar responsabilidades de la aplicación como </a:t>
            </a:r>
            <a:r>
              <a:rPr lang="es-ES_tradnl" dirty="0" err="1" smtClean="0"/>
              <a:t>transaccionalidad</a:t>
            </a:r>
            <a:r>
              <a:rPr lang="es-ES_tradnl" dirty="0" smtClean="0"/>
              <a:t> y seguridad.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87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Acceso a Datos e Integración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Abstraen el código repetitivo que tiene que ver con manejar una conexión a base de datos y sus distintos recursos.</a:t>
            </a:r>
          </a:p>
          <a:p>
            <a:r>
              <a:rPr lang="es-ES_tradnl" dirty="0" smtClean="0"/>
              <a:t>Apoya al desarrollador a hacer buen uso de estos recursos, manejando cosas como la conexión y desconexión de la base de datos.</a:t>
            </a:r>
          </a:p>
          <a:p>
            <a:r>
              <a:rPr lang="es-ES_tradnl" dirty="0" smtClean="0"/>
              <a:t>Contiene la lógica necesaria para conectarse a una herramienta de ORM así como al servicio de mensajería (JMS).</a:t>
            </a:r>
          </a:p>
          <a:p>
            <a:r>
              <a:rPr lang="es-ES_tradnl" dirty="0" smtClean="0"/>
              <a:t>También contiene la lógica para el manejo de transacciones.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810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Web y Acceso Remoto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una implementación del paradigma MVC, pero se puede conectar a otras implementaciones.</a:t>
            </a:r>
          </a:p>
          <a:p>
            <a:r>
              <a:rPr lang="es-ES_tradnl" dirty="0" smtClean="0"/>
              <a:t>Contiene la implementación de varias opciones para tener acceso remoto a la aplicación como RMI, </a:t>
            </a:r>
            <a:r>
              <a:rPr lang="es-ES_tradnl" dirty="0" err="1" smtClean="0"/>
              <a:t>Hessian</a:t>
            </a:r>
            <a:r>
              <a:rPr lang="es-ES_tradnl" dirty="0" smtClean="0"/>
              <a:t>, </a:t>
            </a:r>
            <a:r>
              <a:rPr lang="es-ES_tradnl" dirty="0" err="1" smtClean="0"/>
              <a:t>Burlap</a:t>
            </a:r>
            <a:r>
              <a:rPr lang="es-ES_tradnl" dirty="0" smtClean="0"/>
              <a:t>, JAX-WS, entre otros.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148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Pruebas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Reconociendo la importancia de pruebas escritas por el desarrollador, Spring nos provee de éste módulo.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08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 </a:t>
            </a:r>
            <a:r>
              <a:rPr lang="es-ES_tradnl" dirty="0" err="1" smtClean="0"/>
              <a:t>Core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8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Otros módulos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_tradnl" dirty="0" smtClean="0"/>
              <a:t>Web </a:t>
            </a:r>
            <a:r>
              <a:rPr lang="es-ES_tradnl" dirty="0" err="1" smtClean="0"/>
              <a:t>Flow</a:t>
            </a:r>
            <a:endParaRPr lang="es-ES_tradnl" dirty="0" smtClean="0"/>
          </a:p>
          <a:p>
            <a:r>
              <a:rPr lang="es-ES_tradnl" dirty="0" smtClean="0"/>
              <a:t>Web </a:t>
            </a:r>
            <a:r>
              <a:rPr lang="es-ES_tradnl" dirty="0" err="1" smtClean="0"/>
              <a:t>Services</a:t>
            </a:r>
            <a:endParaRPr lang="es-ES_tradnl" dirty="0" smtClean="0"/>
          </a:p>
          <a:p>
            <a:r>
              <a:rPr lang="es-ES_tradnl" dirty="0" smtClean="0"/>
              <a:t>Security</a:t>
            </a:r>
          </a:p>
          <a:p>
            <a:r>
              <a:rPr lang="es-ES_tradnl" dirty="0" err="1" smtClean="0"/>
              <a:t>Integration</a:t>
            </a:r>
            <a:endParaRPr lang="es-ES_tradnl" dirty="0" smtClean="0"/>
          </a:p>
          <a:p>
            <a:r>
              <a:rPr lang="es-ES_tradnl" dirty="0" err="1" smtClean="0"/>
              <a:t>Batch</a:t>
            </a:r>
            <a:endParaRPr lang="es-ES_tradnl" dirty="0" smtClean="0"/>
          </a:p>
          <a:p>
            <a:r>
              <a:rPr lang="es-ES_tradnl" dirty="0" smtClean="0"/>
              <a:t>Social</a:t>
            </a:r>
          </a:p>
          <a:p>
            <a:r>
              <a:rPr lang="es-ES_tradnl" dirty="0" smtClean="0"/>
              <a:t>Mobile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ES_tradnl" dirty="0" err="1" smtClean="0"/>
              <a:t>Dynamic</a:t>
            </a:r>
            <a:r>
              <a:rPr lang="es-ES_tradnl" dirty="0" smtClean="0"/>
              <a:t> Modules</a:t>
            </a:r>
          </a:p>
          <a:p>
            <a:r>
              <a:rPr lang="es-ES_tradnl" dirty="0" smtClean="0"/>
              <a:t>LDAP</a:t>
            </a:r>
          </a:p>
          <a:p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endParaRPr lang="es-ES_tradnl" dirty="0" smtClean="0"/>
          </a:p>
          <a:p>
            <a:r>
              <a:rPr lang="es-ES_tradnl" dirty="0" err="1" smtClean="0"/>
              <a:t>.Net</a:t>
            </a:r>
            <a:endParaRPr lang="es-ES_tradnl" dirty="0" smtClean="0"/>
          </a:p>
          <a:p>
            <a:r>
              <a:rPr lang="es-ES_tradnl" dirty="0" smtClean="0"/>
              <a:t>Flex</a:t>
            </a:r>
          </a:p>
          <a:p>
            <a:r>
              <a:rPr lang="es-ES_tradnl" dirty="0" smtClean="0"/>
              <a:t>Roo</a:t>
            </a:r>
          </a:p>
          <a:p>
            <a:r>
              <a:rPr lang="es-ES_tradnl" dirty="0" err="1" smtClean="0"/>
              <a:t>Extensions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6657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2.5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Anotaciones</a:t>
            </a:r>
          </a:p>
          <a:p>
            <a:r>
              <a:rPr lang="es-ES_tradnl" dirty="0" smtClean="0"/>
              <a:t>Pruebas basadas en JUnit 4</a:t>
            </a:r>
          </a:p>
          <a:p>
            <a:r>
              <a:rPr lang="es-ES_tradnl" dirty="0" smtClean="0"/>
              <a:t>Soporte para Java 6 y JEE 5</a:t>
            </a:r>
          </a:p>
          <a:p>
            <a:r>
              <a:rPr lang="es-ES_tradnl" dirty="0" smtClean="0"/>
              <a:t>Mejoras a AOP</a:t>
            </a:r>
          </a:p>
          <a:p>
            <a:r>
              <a:rPr lang="es-ES_tradnl" dirty="0" smtClean="0"/>
              <a:t>Parámetros nombrados en </a:t>
            </a:r>
            <a:r>
              <a:rPr lang="es-ES_tradnl" dirty="0" err="1" smtClean="0"/>
              <a:t>SqlJdbcTemplate</a:t>
            </a:r>
            <a:endParaRPr lang="es-ES_tradnl" dirty="0" smtClean="0"/>
          </a:p>
          <a:p>
            <a:r>
              <a:rPr lang="es-ES_tradnl" dirty="0" smtClean="0"/>
              <a:t>Entre otras cosas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632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Soporte REST en Spring MVC</a:t>
            </a:r>
          </a:p>
          <a:p>
            <a:r>
              <a:rPr lang="es-ES_tradnl" dirty="0" smtClean="0"/>
              <a:t>Un nuevo lenguaje de expresiones para mejorar el DI</a:t>
            </a:r>
          </a:p>
          <a:p>
            <a:r>
              <a:rPr lang="es-ES_tradnl" dirty="0" smtClean="0"/>
              <a:t>Soporte para validación mediante el JSR-303</a:t>
            </a:r>
          </a:p>
          <a:p>
            <a:r>
              <a:rPr lang="es-ES_tradnl" dirty="0" smtClean="0"/>
              <a:t>Soporte para la nueva especificación de DI, la JSR-330</a:t>
            </a:r>
          </a:p>
          <a:p>
            <a:r>
              <a:rPr lang="es-ES_tradnl" dirty="0" smtClean="0"/>
              <a:t>Declaración basada en anotaciones para métodos asíncronos y programados</a:t>
            </a:r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808608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Nuevo en 3.0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Un nuevo modelo de configuración basada en anotaciones que permite una configuración de Spring con casi nada de XML</a:t>
            </a:r>
          </a:p>
          <a:p>
            <a:r>
              <a:rPr lang="es-ES_tradnl" dirty="0" smtClean="0"/>
              <a:t>La implementación del mapeo Objeto a XML (OXM) que estaba en el módulo de Spring Web </a:t>
            </a:r>
            <a:r>
              <a:rPr lang="es-ES_tradnl" dirty="0" err="1" smtClean="0"/>
              <a:t>Services</a:t>
            </a:r>
            <a:r>
              <a:rPr lang="es-ES_tradnl" dirty="0" smtClean="0"/>
              <a:t> se ha movido al </a:t>
            </a:r>
            <a:r>
              <a:rPr lang="es-ES_tradnl" dirty="0" err="1" smtClean="0"/>
              <a:t>Core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Se requiere de Java 5 para correr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84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Conexiones (</a:t>
            </a:r>
            <a:r>
              <a:rPr lang="es-ES_tradnl" dirty="0" err="1" smtClean="0"/>
              <a:t>Wiring</a:t>
            </a:r>
            <a:r>
              <a:rPr lang="es-ES_tradnl" dirty="0" smtClean="0"/>
              <a:t>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34693"/>
          </a:xfrm>
        </p:spPr>
        <p:txBody>
          <a:bodyPr/>
          <a:lstStyle/>
          <a:p>
            <a:r>
              <a:rPr lang="es-ES_tradnl" dirty="0" smtClean="0"/>
              <a:t>Existen dos formas de configurar el contenedor Spring</a:t>
            </a:r>
          </a:p>
          <a:p>
            <a:pPr lvl="1"/>
            <a:r>
              <a:rPr lang="es-ES_tradnl" dirty="0" smtClean="0"/>
              <a:t>A través de XML</a:t>
            </a:r>
          </a:p>
          <a:p>
            <a:pPr lvl="1"/>
            <a:r>
              <a:rPr lang="es-ES_tradnl" dirty="0" smtClean="0"/>
              <a:t>Configuración basada en Java</a:t>
            </a:r>
            <a:endParaRPr lang="es-ES_tradnl" dirty="0"/>
          </a:p>
        </p:txBody>
      </p:sp>
      <p:pic>
        <p:nvPicPr>
          <p:cNvPr id="5" name="Content Placeholder 4" descr="Screen shot 2011-11-16 at 3.29.30 P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4" b="-7804"/>
          <a:stretch>
            <a:fillRect/>
          </a:stretch>
        </p:blipFill>
        <p:spPr>
          <a:xfrm>
            <a:off x="1042988" y="4048125"/>
            <a:ext cx="7021512" cy="1758950"/>
          </a:xfrm>
        </p:spPr>
      </p:pic>
    </p:spTree>
    <p:extLst>
      <p:ext uri="{BB962C8B-B14F-4D97-AF65-F5344CB8AC3E}">
        <p14:creationId xmlns:p14="http://schemas.microsoft.com/office/powerpoint/2010/main" val="224717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 smtClean="0"/>
              <a:t>aop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declarar aspectos y para incluir los aspectos que hayan sido anotados en las clases Java</a:t>
            </a:r>
          </a:p>
          <a:p>
            <a:r>
              <a:rPr lang="es-ES_tradnl" dirty="0" err="1" smtClean="0"/>
              <a:t>beans</a:t>
            </a:r>
            <a:endParaRPr lang="es-ES_tradnl" dirty="0" smtClean="0"/>
          </a:p>
          <a:p>
            <a:pPr lvl="1"/>
            <a:r>
              <a:rPr lang="es-ES_tradnl" dirty="0" err="1" smtClean="0"/>
              <a:t>Core</a:t>
            </a:r>
            <a:r>
              <a:rPr lang="es-ES_tradnl" dirty="0" smtClean="0"/>
              <a:t> de Spring para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y cómo deben de estar conectados</a:t>
            </a:r>
          </a:p>
          <a:p>
            <a:r>
              <a:rPr lang="es-ES_tradnl" dirty="0" err="1" smtClean="0"/>
              <a:t>context</a:t>
            </a:r>
            <a:endParaRPr lang="es-ES_tradnl" dirty="0" smtClean="0"/>
          </a:p>
          <a:p>
            <a:pPr lvl="1"/>
            <a:r>
              <a:rPr lang="es-ES_tradnl" dirty="0" smtClean="0"/>
              <a:t>Provee herramientas para configurar el contexto de Spring, entre ellas la habilidad de configurar la auto detección y auto conexión de </a:t>
            </a:r>
            <a:r>
              <a:rPr lang="es-ES_tradnl" dirty="0" err="1" smtClean="0"/>
              <a:t>Beans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05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 smtClean="0"/>
              <a:t>jee</a:t>
            </a:r>
            <a:endParaRPr lang="es-ES_tradnl" dirty="0" smtClean="0"/>
          </a:p>
          <a:p>
            <a:pPr lvl="1"/>
            <a:r>
              <a:rPr lang="es-ES_tradnl" dirty="0" smtClean="0"/>
              <a:t>Ofrece la integración con APIS JEE</a:t>
            </a:r>
          </a:p>
          <a:p>
            <a:r>
              <a:rPr lang="es-ES_tradnl" dirty="0" err="1" smtClean="0"/>
              <a:t>jms</a:t>
            </a:r>
            <a:endParaRPr lang="es-ES_tradnl" dirty="0" smtClean="0"/>
          </a:p>
          <a:p>
            <a:pPr lvl="1"/>
            <a:r>
              <a:rPr lang="es-ES_tradnl" dirty="0" smtClean="0"/>
              <a:t>Provee elementos para configurar </a:t>
            </a:r>
            <a:r>
              <a:rPr lang="es-ES_tradnl" dirty="0" err="1" smtClean="0"/>
              <a:t>Beans</a:t>
            </a:r>
            <a:r>
              <a:rPr lang="es-ES_tradnl" dirty="0" smtClean="0"/>
              <a:t> como objetos manejados por mensajes.</a:t>
            </a:r>
          </a:p>
          <a:p>
            <a:r>
              <a:rPr lang="es-ES_tradnl" dirty="0" err="1" smtClean="0"/>
              <a:t>lang</a:t>
            </a:r>
            <a:endParaRPr lang="es-ES_tradnl" dirty="0" smtClean="0"/>
          </a:p>
          <a:p>
            <a:pPr lvl="1"/>
            <a:r>
              <a:rPr lang="es-ES_tradnl" dirty="0" smtClean="0"/>
              <a:t>Habilita la declaración de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pueden ser implementados como scripts de Groovy, </a:t>
            </a:r>
            <a:r>
              <a:rPr lang="es-ES_tradnl" dirty="0" err="1" smtClean="0"/>
              <a:t>JRuby</a:t>
            </a:r>
            <a:r>
              <a:rPr lang="es-ES_tradnl" dirty="0" smtClean="0"/>
              <a:t> o </a:t>
            </a:r>
            <a:r>
              <a:rPr lang="es-ES_tradnl" dirty="0" err="1" smtClean="0"/>
              <a:t>BeanShell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357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m</a:t>
            </a:r>
            <a:r>
              <a:rPr lang="es-ES_tradnl" dirty="0" err="1" smtClean="0"/>
              <a:t>vc</a:t>
            </a:r>
            <a:endParaRPr lang="es-ES_tradnl" dirty="0" smtClean="0"/>
          </a:p>
          <a:p>
            <a:pPr lvl="1"/>
            <a:r>
              <a:rPr lang="es-ES_tradnl" dirty="0" smtClean="0"/>
              <a:t>Configura el contexto de Spring MVC</a:t>
            </a:r>
          </a:p>
          <a:p>
            <a:r>
              <a:rPr lang="es-ES_tradnl" dirty="0" err="1" smtClean="0"/>
              <a:t>oxm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</a:t>
            </a:r>
            <a:r>
              <a:rPr lang="es-ES_tradnl" dirty="0" err="1" smtClean="0"/>
              <a:t>Object</a:t>
            </a:r>
            <a:r>
              <a:rPr lang="es-ES_tradnl" dirty="0" smtClean="0"/>
              <a:t>-</a:t>
            </a:r>
            <a:r>
              <a:rPr lang="es-ES_tradnl" dirty="0" err="1" smtClean="0"/>
              <a:t>to</a:t>
            </a:r>
            <a:r>
              <a:rPr lang="es-ES_tradnl" dirty="0" smtClean="0"/>
              <a:t>-XML</a:t>
            </a:r>
          </a:p>
          <a:p>
            <a:r>
              <a:rPr lang="es-ES_tradnl" dirty="0" err="1" smtClean="0"/>
              <a:t>tx</a:t>
            </a:r>
            <a:endParaRPr lang="es-ES_tradnl" dirty="0" smtClean="0"/>
          </a:p>
          <a:p>
            <a:pPr lvl="1"/>
            <a:r>
              <a:rPr lang="es-ES_tradnl" dirty="0" smtClean="0"/>
              <a:t>Configura el módulo de transacciones</a:t>
            </a:r>
          </a:p>
          <a:p>
            <a:r>
              <a:rPr lang="es-ES_tradnl" dirty="0" err="1" smtClean="0"/>
              <a:t>util</a:t>
            </a:r>
            <a:endParaRPr lang="es-ES_tradnl" dirty="0" smtClean="0"/>
          </a:p>
          <a:p>
            <a:pPr lvl="1"/>
            <a:r>
              <a:rPr lang="es-ES_tradnl" dirty="0" smtClean="0"/>
              <a:t>Diferentes herramientas que no encajan en ninguno de los anteriores y sirven a uno o a varios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3743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Namespaces</a:t>
            </a:r>
            <a:r>
              <a:rPr lang="es-ES_tradnl" dirty="0" smtClean="0"/>
              <a:t> (cont.)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Además de estos </a:t>
            </a:r>
            <a:r>
              <a:rPr lang="es-ES_tradnl" i="1" dirty="0" err="1" smtClean="0"/>
              <a:t>namespaces</a:t>
            </a:r>
            <a:r>
              <a:rPr lang="es-ES_tradnl" dirty="0" smtClean="0"/>
              <a:t>  otros módulos, como Spring Security y Spring Web </a:t>
            </a:r>
            <a:r>
              <a:rPr lang="es-ES_tradnl" dirty="0" err="1" smtClean="0"/>
              <a:t>Flow</a:t>
            </a:r>
            <a:r>
              <a:rPr lang="es-ES_tradnl" dirty="0" smtClean="0"/>
              <a:t>, proveen sus propios </a:t>
            </a:r>
            <a:r>
              <a:rPr lang="es-ES_tradnl" i="1" dirty="0" err="1" smtClean="0"/>
              <a:t>namespaces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2265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Revisar EjercicioSpring03 y analizar puntos de las diferentes formas de instanciar objetos mediante Spring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400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Historia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Nace la especificación de JavaBeans en Diciembre de 1996</a:t>
            </a:r>
          </a:p>
          <a:p>
            <a:r>
              <a:rPr lang="es-ES_tradnl" dirty="0" smtClean="0"/>
              <a:t>Nace la especificación de Enterprise JavaBeans (</a:t>
            </a:r>
            <a:r>
              <a:rPr lang="es-ES_tradnl" dirty="0" err="1" smtClean="0"/>
              <a:t>EJB’s</a:t>
            </a:r>
            <a:r>
              <a:rPr lang="es-ES_tradnl" dirty="0" smtClean="0"/>
              <a:t>) en Marzo de 1998</a:t>
            </a:r>
          </a:p>
          <a:p>
            <a:r>
              <a:rPr lang="es-ES_tradnl" dirty="0" smtClean="0"/>
              <a:t>Nace Spring (DI y AOP)</a:t>
            </a:r>
          </a:p>
          <a:p>
            <a:r>
              <a:rPr lang="es-ES_tradnl" dirty="0" smtClean="0"/>
              <a:t>Últimas especificaciones de EJB (3.0 y 3.1), incluyen DI y AOP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04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Por defecto, todos los </a:t>
            </a:r>
            <a:r>
              <a:rPr lang="es-ES_tradnl" dirty="0" err="1" smtClean="0"/>
              <a:t>beans</a:t>
            </a:r>
            <a:r>
              <a:rPr lang="es-ES_tradnl" dirty="0" smtClean="0"/>
              <a:t> en Spring son </a:t>
            </a:r>
            <a:r>
              <a:rPr lang="es-ES_tradnl" i="1" dirty="0" err="1" smtClean="0"/>
              <a:t>singletons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Cada vez que una instancia de una clase es requerida el contenedor Spring le dará la misma versión.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0788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err="1"/>
              <a:t>s</a:t>
            </a:r>
            <a:r>
              <a:rPr lang="es-ES_tradnl" dirty="0" err="1" smtClean="0"/>
              <a:t>ingleton</a:t>
            </a:r>
            <a:endParaRPr lang="es-ES_tradnl" dirty="0" smtClean="0"/>
          </a:p>
          <a:p>
            <a:pPr lvl="1"/>
            <a:r>
              <a:rPr lang="es-ES_tradnl" dirty="0" smtClean="0"/>
              <a:t>Hay solo una instancia en el contenedor de Spring (por defecto)</a:t>
            </a:r>
          </a:p>
          <a:p>
            <a:r>
              <a:rPr lang="es-ES_tradnl" dirty="0" err="1" smtClean="0"/>
              <a:t>prototype</a:t>
            </a:r>
            <a:endParaRPr lang="es-ES_tradnl" dirty="0" smtClean="0"/>
          </a:p>
          <a:p>
            <a:pPr lvl="1"/>
            <a:r>
              <a:rPr lang="es-ES_tradnl" dirty="0" smtClean="0"/>
              <a:t>Cada vez que se requiere una instancia el contenedor le genera una nueva</a:t>
            </a:r>
          </a:p>
          <a:p>
            <a:r>
              <a:rPr lang="es-ES_tradnl" dirty="0" err="1" smtClean="0"/>
              <a:t>request</a:t>
            </a:r>
            <a:endParaRPr lang="es-ES_tradnl" dirty="0" smtClean="0"/>
          </a:p>
          <a:p>
            <a:pPr lvl="1"/>
            <a:r>
              <a:rPr lang="es-ES_tradnl" dirty="0" smtClean="0"/>
              <a:t>Pone un </a:t>
            </a:r>
            <a:r>
              <a:rPr lang="es-ES_tradnl" dirty="0" err="1" smtClean="0"/>
              <a:t>bean</a:t>
            </a:r>
            <a:r>
              <a:rPr lang="es-ES_tradnl" dirty="0" smtClean="0"/>
              <a:t> en el </a:t>
            </a:r>
            <a:r>
              <a:rPr lang="es-ES_tradnl" dirty="0" err="1" smtClean="0"/>
              <a:t>request</a:t>
            </a:r>
            <a:r>
              <a:rPr lang="es-ES_tradnl" dirty="0"/>
              <a:t> </a:t>
            </a:r>
            <a:r>
              <a:rPr lang="es-ES_tradnl" dirty="0" smtClean="0"/>
              <a:t>(siempre y cuando esté en un ambiente con contexto web)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9755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web)</a:t>
            </a:r>
          </a:p>
          <a:p>
            <a:r>
              <a:rPr lang="es-ES_tradnl" dirty="0" smtClean="0"/>
              <a:t>global-</a:t>
            </a:r>
            <a:r>
              <a:rPr lang="es-ES_tradnl" dirty="0" err="1" smtClean="0"/>
              <a:t>session</a:t>
            </a:r>
            <a:endParaRPr lang="es-ES_tradnl" dirty="0" smtClean="0"/>
          </a:p>
          <a:p>
            <a:pPr lvl="1"/>
            <a:r>
              <a:rPr lang="es-ES_tradnl" dirty="0" smtClean="0"/>
              <a:t>Pone el </a:t>
            </a:r>
            <a:r>
              <a:rPr lang="es-ES_tradnl" dirty="0" err="1" smtClean="0"/>
              <a:t>bean</a:t>
            </a:r>
            <a:r>
              <a:rPr lang="es-ES_tradnl" dirty="0" smtClean="0"/>
              <a:t> en la sesión (siempre y cuando exista un contexto de </a:t>
            </a:r>
            <a:r>
              <a:rPr lang="es-ES_tradnl" dirty="0" err="1" smtClean="0"/>
              <a:t>portlets</a:t>
            </a:r>
            <a:r>
              <a:rPr lang="es-ES_tradnl" dirty="0" smtClean="0"/>
              <a:t>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8662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Ejemplo</a:t>
            </a:r>
            <a:endParaRPr lang="es-ES_tradnl" dirty="0"/>
          </a:p>
        </p:txBody>
      </p:sp>
      <p:pic>
        <p:nvPicPr>
          <p:cNvPr id="4" name="Content Placeholder 3" descr="Screen shot 2011-11-16 at 8.37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255" b="-342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078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Inicialización y Destrucción</a:t>
            </a:r>
            <a:endParaRPr lang="es-ES_tradnl" dirty="0"/>
          </a:p>
        </p:txBody>
      </p:sp>
      <p:pic>
        <p:nvPicPr>
          <p:cNvPr id="6" name="Content Placeholder 5" descr="Screen shot 2011-11-17 at 5.27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12" r="-55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9" name="Content Placeholder 8" descr="Screen shot 2011-11-17 at 5.27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92" b="-33992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98327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Inicialización y Destrucción (cont.)</a:t>
            </a:r>
            <a:endParaRPr lang="es-ES_tradnl" dirty="0"/>
          </a:p>
        </p:txBody>
      </p:sp>
      <p:pic>
        <p:nvPicPr>
          <p:cNvPr id="4" name="Content Placeholder 3" descr="Screen shot 2011-11-17 at 5.35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97" b="-58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0082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150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655318"/>
          </a:xfrm>
        </p:spPr>
        <p:txBody>
          <a:bodyPr/>
          <a:lstStyle/>
          <a:p>
            <a:r>
              <a:rPr lang="es-ES_tradnl" dirty="0" smtClean="0"/>
              <a:t>Para inyectar propiedades utilizamos &lt;</a:t>
            </a:r>
            <a:r>
              <a:rPr lang="es-ES_tradnl" dirty="0" err="1" smtClean="0"/>
              <a:t>property</a:t>
            </a:r>
            <a:r>
              <a:rPr lang="es-ES_tradnl" dirty="0" smtClean="0"/>
              <a:t>&gt;</a:t>
            </a:r>
            <a:endParaRPr lang="es-ES_tradnl" dirty="0"/>
          </a:p>
        </p:txBody>
      </p:sp>
      <p:pic>
        <p:nvPicPr>
          <p:cNvPr id="5" name="Content Placeholder 4" descr="Screen shot 2011-11-17 at 5.37.3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76" b="-49976"/>
          <a:stretch>
            <a:fillRect/>
          </a:stretch>
        </p:blipFill>
        <p:spPr>
          <a:xfrm>
            <a:off x="1042416" y="3968749"/>
            <a:ext cx="7022592" cy="1837689"/>
          </a:xfrm>
        </p:spPr>
      </p:pic>
    </p:spTree>
    <p:extLst>
      <p:ext uri="{BB962C8B-B14F-4D97-AF65-F5344CB8AC3E}">
        <p14:creationId xmlns:p14="http://schemas.microsoft.com/office/powerpoint/2010/main" val="80849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6" name="Content Placeholder 5" descr="Screen shot 2011-11-17 at 5.41.5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624" b="-113624"/>
          <a:stretch>
            <a:fillRect/>
          </a:stretch>
        </p:blipFill>
        <p:spPr>
          <a:xfrm>
            <a:off x="1042988" y="2312988"/>
            <a:ext cx="7024687" cy="1655762"/>
          </a:xfrm>
        </p:spPr>
      </p:pic>
      <p:pic>
        <p:nvPicPr>
          <p:cNvPr id="7" name="Content Placeholder 6" descr="Screen shot 2011-11-17 at 5.42.3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57" b="-27857"/>
          <a:stretch>
            <a:fillRect/>
          </a:stretch>
        </p:blipFill>
        <p:spPr>
          <a:xfrm>
            <a:off x="1042988" y="3968749"/>
            <a:ext cx="7022020" cy="1837689"/>
          </a:xfrm>
        </p:spPr>
      </p:pic>
    </p:spTree>
    <p:extLst>
      <p:ext uri="{BB962C8B-B14F-4D97-AF65-F5344CB8AC3E}">
        <p14:creationId xmlns:p14="http://schemas.microsoft.com/office/powerpoint/2010/main" val="331074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7" name="Content Placeholder 6" descr="Screen shot 2011-11-17 at 5.4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" b="-2057"/>
          <a:stretch>
            <a:fillRect/>
          </a:stretch>
        </p:blipFill>
        <p:spPr>
          <a:xfrm>
            <a:off x="1043492" y="2323652"/>
            <a:ext cx="6777317" cy="1660973"/>
          </a:xfrm>
        </p:spPr>
      </p:pic>
      <p:pic>
        <p:nvPicPr>
          <p:cNvPr id="8" name="Picture 7" descr="Screen shot 2011-11-17 at 5.45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3984625"/>
            <a:ext cx="7024742" cy="16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Simplifica Java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simplifica Java</a:t>
            </a:r>
          </a:p>
          <a:p>
            <a:pPr lvl="1"/>
            <a:r>
              <a:rPr lang="es-ES_tradnl" dirty="0" smtClean="0"/>
              <a:t>Utilizando </a:t>
            </a:r>
            <a:r>
              <a:rPr lang="es-ES_tradnl" i="1" dirty="0" err="1" smtClean="0"/>
              <a:t>Plain</a:t>
            </a:r>
            <a:r>
              <a:rPr lang="es-ES_tradnl" i="1" dirty="0" smtClean="0"/>
              <a:t> Old Java </a:t>
            </a:r>
            <a:r>
              <a:rPr lang="es-ES_tradnl" i="1" dirty="0" err="1" smtClean="0"/>
              <a:t>Objects</a:t>
            </a:r>
            <a:r>
              <a:rPr lang="es-ES_tradnl" i="1" dirty="0" smtClean="0"/>
              <a:t> </a:t>
            </a:r>
            <a:r>
              <a:rPr lang="es-ES_tradnl" dirty="0" smtClean="0"/>
              <a:t>(</a:t>
            </a:r>
            <a:r>
              <a:rPr lang="es-ES_tradnl" dirty="0" err="1" smtClean="0"/>
              <a:t>POJO’s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smtClean="0"/>
              <a:t>Desacoplamiento a través de Inyección de Dependencias (DI)</a:t>
            </a:r>
          </a:p>
          <a:p>
            <a:pPr lvl="1"/>
            <a:r>
              <a:rPr lang="es-ES_tradnl" dirty="0" smtClean="0"/>
              <a:t>Programación declarativa a través de convenciones y aspectos (AOP)</a:t>
            </a:r>
          </a:p>
          <a:p>
            <a:pPr lvl="1"/>
            <a:r>
              <a:rPr lang="es-ES_tradnl" dirty="0" smtClean="0"/>
              <a:t>Reducción de código repetitivo a través de plantillas y aspectos (AOP)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61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propiedades</a:t>
            </a:r>
            <a:endParaRPr lang="es-ES_tradnl" dirty="0"/>
          </a:p>
        </p:txBody>
      </p:sp>
      <p:pic>
        <p:nvPicPr>
          <p:cNvPr id="4" name="Content Placeholder 3" descr="Screen shot 2011-11-17 at 5.47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2" b="-29732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9" name="Content Placeholder 8" descr="Screen shot 2011-11-17 at 5.47.3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484" b="-92484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407636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list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que acepta duplicados</a:t>
            </a:r>
          </a:p>
          <a:p>
            <a:r>
              <a:rPr lang="es-ES_tradnl" dirty="0" smtClean="0"/>
              <a:t>&lt;set&gt;</a:t>
            </a:r>
          </a:p>
          <a:p>
            <a:pPr lvl="1"/>
            <a:r>
              <a:rPr lang="es-ES_tradnl" dirty="0" smtClean="0"/>
              <a:t>Conecta una lista que no acepta duplicados</a:t>
            </a:r>
          </a:p>
          <a:p>
            <a:r>
              <a:rPr lang="es-ES_tradnl" dirty="0" smtClean="0"/>
              <a:t>&lt;</a:t>
            </a:r>
            <a:r>
              <a:rPr lang="es-ES_tradnl" dirty="0" err="1" smtClean="0"/>
              <a:t>map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 una lista de valores pares (nombre y valor) donde tanto el nombre como el valor pueden ser de cualquier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24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&lt;</a:t>
            </a:r>
            <a:r>
              <a:rPr lang="es-ES_tradnl" dirty="0" err="1" smtClean="0"/>
              <a:t>props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Conectando una lista de pares de valores donde tanto el nombre como el valor son de tipo </a:t>
            </a:r>
            <a:r>
              <a:rPr lang="es-ES_tradnl" dirty="0" err="1" smtClean="0"/>
              <a:t>String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4364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5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" b="-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167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5.5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23" b="-20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451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Otros valores que pueden ser utilizados dentro de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son: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bean</a:t>
            </a:r>
            <a:r>
              <a:rPr lang="es-ES_tradnl" dirty="0" smtClean="0"/>
              <a:t>&gt;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null</a:t>
            </a:r>
            <a:r>
              <a:rPr lang="es-ES_tradnl" dirty="0" smtClean="0"/>
              <a:t>/&gt;</a:t>
            </a:r>
          </a:p>
          <a:p>
            <a:pPr lvl="1"/>
            <a:r>
              <a:rPr lang="es-ES_tradnl" dirty="0" smtClean="0"/>
              <a:t>Inclusive &lt;</a:t>
            </a:r>
            <a:r>
              <a:rPr lang="es-ES_tradnl" dirty="0" err="1" smtClean="0"/>
              <a:t>list</a:t>
            </a:r>
            <a:r>
              <a:rPr lang="es-ES_tradnl" dirty="0" smtClean="0"/>
              <a:t>&gt; para tener listas multidimensionales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8076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28" b="-18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599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4" name="Content Placeholder 3" descr="Screen shot 2011-11-17 at 6.01.5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76" b="-42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780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smtClean="0"/>
              <a:t>La propiedad &lt;</a:t>
            </a:r>
            <a:r>
              <a:rPr lang="es-ES_tradnl" dirty="0" err="1" smtClean="0"/>
              <a:t>entry</a:t>
            </a:r>
            <a:r>
              <a:rPr lang="es-ES_tradnl" dirty="0" smtClean="0"/>
              <a:t>&gt; en </a:t>
            </a:r>
            <a:r>
              <a:rPr lang="es-ES_tradnl" dirty="0" err="1" smtClean="0"/>
              <a:t>map</a:t>
            </a:r>
            <a:r>
              <a:rPr lang="es-ES_tradnl" dirty="0" smtClean="0"/>
              <a:t> puede contener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key-ref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la llave como una referencia a otro objeto</a:t>
            </a:r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</a:t>
            </a:r>
            <a:r>
              <a:rPr lang="es-ES_tradnl" dirty="0" err="1" smtClean="0"/>
              <a:t>String</a:t>
            </a:r>
            <a:endParaRPr lang="es-ES_tradnl" dirty="0" smtClean="0"/>
          </a:p>
          <a:p>
            <a:pPr lvl="1"/>
            <a:r>
              <a:rPr lang="es-ES_tradnl" dirty="0" smtClean="0"/>
              <a:t>&lt;</a:t>
            </a:r>
            <a:r>
              <a:rPr lang="es-ES_tradnl" dirty="0" err="1" smtClean="0"/>
              <a:t>value-ref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Especifica el valor como una referencia a otro objeto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8705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colecciones</a:t>
            </a:r>
            <a:endParaRPr lang="es-ES_tradnl" dirty="0"/>
          </a:p>
        </p:txBody>
      </p:sp>
      <p:pic>
        <p:nvPicPr>
          <p:cNvPr id="6" name="Content Placeholder 5" descr="Screen shot 2011-11-17 at 6.07.0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214" b="-312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6.07.10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9" r="-6579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7032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EJB 2.0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s-ES_tradnl" sz="1600" dirty="0" err="1" smtClean="0"/>
              <a:t>package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ejb.session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javax.ejb.SessionBean</a:t>
            </a:r>
            <a:r>
              <a:rPr lang="es-ES_tradnl" sz="1600" dirty="0"/>
              <a:t>; </a:t>
            </a:r>
            <a:r>
              <a:rPr lang="es-ES_tradnl" sz="1600" dirty="0" err="1"/>
              <a:t>import</a:t>
            </a:r>
            <a:r>
              <a:rPr lang="es-ES_tradnl" sz="1600" dirty="0"/>
              <a:t> </a:t>
            </a:r>
            <a:r>
              <a:rPr lang="es-ES_tradnl" sz="1600" dirty="0" err="1"/>
              <a:t>javax.ejb.SessionContext</a:t>
            </a:r>
            <a:r>
              <a:rPr lang="es-ES_tradnl" sz="1600" dirty="0"/>
              <a:t>;</a:t>
            </a:r>
          </a:p>
          <a:p>
            <a:pPr marL="68580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class</a:t>
            </a:r>
            <a:r>
              <a:rPr lang="es-ES_tradnl" sz="1600" dirty="0"/>
              <a:t> </a:t>
            </a:r>
            <a:r>
              <a:rPr lang="es-ES_tradnl" sz="1600" dirty="0" err="1"/>
              <a:t>HelloWorldBean</a:t>
            </a:r>
            <a:r>
              <a:rPr lang="es-ES_tradnl" sz="1600" dirty="0"/>
              <a:t> </a:t>
            </a:r>
            <a:r>
              <a:rPr lang="es-ES_tradnl" sz="1600" dirty="0" err="1"/>
              <a:t>implements</a:t>
            </a:r>
            <a:r>
              <a:rPr lang="es-ES_tradnl" sz="1600" dirty="0"/>
              <a:t> </a:t>
            </a:r>
            <a:r>
              <a:rPr lang="es-ES_tradnl" sz="1600" dirty="0" err="1"/>
              <a:t>SessionBean</a:t>
            </a:r>
            <a:r>
              <a:rPr lang="es-ES_tradnl" sz="1600" dirty="0"/>
              <a:t> { </a:t>
            </a:r>
            <a:endParaRPr lang="es-ES_tradnl" sz="1600" dirty="0" smtClean="0"/>
          </a:p>
          <a:p>
            <a:pPr marL="365760" lvl="1" indent="0">
              <a:buNone/>
            </a:pPr>
            <a:r>
              <a:rPr lang="es-ES_tradnl" sz="1600" dirty="0" err="1" smtClean="0"/>
              <a:t>public</a:t>
            </a:r>
            <a:r>
              <a:rPr lang="es-ES_tradnl" sz="1600" dirty="0" smtClean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ejbActivate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ejbPassivate</a:t>
            </a:r>
            <a:r>
              <a:rPr lang="es-ES_tradnl" sz="1600" dirty="0"/>
              <a:t>() { 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ejbRemove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setSessionContext</a:t>
            </a:r>
            <a:r>
              <a:rPr lang="es-ES_tradnl" sz="1600" dirty="0"/>
              <a:t>(</a:t>
            </a:r>
            <a:r>
              <a:rPr lang="es-ES_tradnl" sz="1600" dirty="0" err="1"/>
              <a:t>SessionContext</a:t>
            </a:r>
            <a:r>
              <a:rPr lang="es-ES_tradnl" sz="1600" dirty="0"/>
              <a:t> </a:t>
            </a:r>
            <a:r>
              <a:rPr lang="es-ES_tradnl" sz="1600" dirty="0" err="1"/>
              <a:t>ctx</a:t>
            </a:r>
            <a:r>
              <a:rPr lang="es-ES_tradnl" sz="1600" dirty="0"/>
              <a:t>) </a:t>
            </a:r>
            <a:r>
              <a:rPr lang="es-ES_tradnl" sz="1600" dirty="0" smtClean="0"/>
              <a:t>{}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String</a:t>
            </a:r>
            <a:r>
              <a:rPr lang="es-ES_tradnl" sz="1600" dirty="0"/>
              <a:t> </a:t>
            </a:r>
            <a:r>
              <a:rPr lang="es-ES_tradnl" sz="1600" dirty="0" err="1"/>
              <a:t>sayHello</a:t>
            </a:r>
            <a:r>
              <a:rPr lang="es-ES_tradnl" sz="1600" dirty="0"/>
              <a:t>() { </a:t>
            </a:r>
            <a:r>
              <a:rPr lang="es-ES_tradnl" sz="1600" dirty="0" err="1"/>
              <a:t>return</a:t>
            </a:r>
            <a:r>
              <a:rPr lang="es-ES_tradnl" sz="1600" dirty="0"/>
              <a:t> "</a:t>
            </a:r>
            <a:r>
              <a:rPr lang="es-ES_tradnl" sz="1600" dirty="0" err="1"/>
              <a:t>Hello</a:t>
            </a:r>
            <a:r>
              <a:rPr lang="es-ES_tradnl" sz="1600" dirty="0"/>
              <a:t> </a:t>
            </a:r>
            <a:r>
              <a:rPr lang="es-ES_tradnl" sz="1600" dirty="0" err="1" smtClean="0"/>
              <a:t>World</a:t>
            </a:r>
            <a:r>
              <a:rPr lang="es-ES_tradnl" sz="1600" dirty="0" smtClean="0"/>
              <a:t>”;}</a:t>
            </a:r>
            <a:endParaRPr lang="es-ES_tradnl" sz="1600" dirty="0"/>
          </a:p>
          <a:p>
            <a:pPr marL="365760" lvl="1" indent="0">
              <a:buNone/>
            </a:pPr>
            <a:r>
              <a:rPr lang="es-ES_tradnl" sz="1600" dirty="0" err="1"/>
              <a:t>public</a:t>
            </a:r>
            <a:r>
              <a:rPr lang="es-ES_tradnl" sz="1600" dirty="0"/>
              <a:t> </a:t>
            </a:r>
            <a:r>
              <a:rPr lang="es-ES_tradnl" sz="1600" dirty="0" err="1"/>
              <a:t>void</a:t>
            </a:r>
            <a:r>
              <a:rPr lang="es-ES_tradnl" sz="1600" dirty="0"/>
              <a:t> </a:t>
            </a:r>
            <a:r>
              <a:rPr lang="es-ES_tradnl" sz="1600" dirty="0" err="1"/>
              <a:t>ejbCreate</a:t>
            </a:r>
            <a:r>
              <a:rPr lang="es-ES_tradnl" sz="1600" dirty="0"/>
              <a:t>() { </a:t>
            </a:r>
            <a:r>
              <a:rPr lang="es-ES_tradnl" sz="1600" dirty="0" smtClean="0"/>
              <a:t>}</a:t>
            </a:r>
          </a:p>
          <a:p>
            <a:pPr marL="68580" indent="0">
              <a:buNone/>
            </a:pPr>
            <a:r>
              <a:rPr lang="es-ES_tradnl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64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125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byName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que tengan el mismo nombre</a:t>
            </a:r>
          </a:p>
          <a:p>
            <a:r>
              <a:rPr lang="es-ES_tradnl" dirty="0" err="1" smtClean="0"/>
              <a:t>byType</a:t>
            </a:r>
            <a:endParaRPr lang="es-ES_tradnl" dirty="0" smtClean="0"/>
          </a:p>
          <a:p>
            <a:pPr lvl="1"/>
            <a:r>
              <a:rPr lang="es-ES_tradnl" dirty="0" smtClean="0"/>
              <a:t>Intenta inyectar todas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con </a:t>
            </a:r>
            <a:r>
              <a:rPr lang="es-ES_tradnl" dirty="0" err="1" smtClean="0"/>
              <a:t>beans</a:t>
            </a:r>
            <a:r>
              <a:rPr lang="es-ES_tradnl" dirty="0" smtClean="0"/>
              <a:t> del mismo tipo</a:t>
            </a:r>
          </a:p>
        </p:txBody>
      </p:sp>
    </p:spTree>
    <p:extLst>
      <p:ext uri="{BB962C8B-B14F-4D97-AF65-F5344CB8AC3E}">
        <p14:creationId xmlns:p14="http://schemas.microsoft.com/office/powerpoint/2010/main" val="938965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propiedades automáticamente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constructor</a:t>
            </a:r>
          </a:p>
          <a:p>
            <a:pPr lvl="1"/>
            <a:r>
              <a:rPr lang="es-ES_tradnl" dirty="0" smtClean="0"/>
              <a:t>Intenta inyectar las propiedades del </a:t>
            </a:r>
            <a:r>
              <a:rPr lang="es-ES_tradnl" dirty="0" err="1" smtClean="0"/>
              <a:t>bean</a:t>
            </a:r>
            <a:r>
              <a:rPr lang="es-ES_tradnl" dirty="0" smtClean="0"/>
              <a:t> que se inicialicen por el constructor, encontrando </a:t>
            </a:r>
            <a:r>
              <a:rPr lang="es-ES_tradnl" dirty="0" err="1" smtClean="0"/>
              <a:t>beans</a:t>
            </a:r>
            <a:r>
              <a:rPr lang="es-ES_tradnl" dirty="0" smtClean="0"/>
              <a:t> que puedan asignarse a los argumentos del constructor</a:t>
            </a:r>
          </a:p>
          <a:p>
            <a:r>
              <a:rPr lang="es-ES_tradnl" dirty="0" err="1" smtClean="0"/>
              <a:t>autodetect</a:t>
            </a:r>
            <a:endParaRPr lang="es-ES_tradnl" dirty="0" smtClean="0"/>
          </a:p>
          <a:p>
            <a:pPr lvl="1"/>
            <a:r>
              <a:rPr lang="es-ES_tradnl" dirty="0" smtClean="0"/>
              <a:t>Primero intenta inicializarlo por constructor, si esto no funciona intenta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5861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4" name="Content Placeholder 3" descr="Screen shot 2011-11-17 at 6.24.2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42" b="-10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817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byName</a:t>
            </a:r>
            <a:endParaRPr lang="es-ES_tradnl" dirty="0"/>
          </a:p>
        </p:txBody>
      </p:sp>
      <p:pic>
        <p:nvPicPr>
          <p:cNvPr id="7" name="Content Placeholder 6" descr="Screen shot 2011-11-17 at 6.25.50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113" b="-9411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5.58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85" b="-17885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8059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Es similar al de </a:t>
            </a:r>
            <a:r>
              <a:rPr lang="es-ES_tradnl" dirty="0" err="1" smtClean="0"/>
              <a:t>byName</a:t>
            </a:r>
            <a:r>
              <a:rPr lang="es-ES_tradnl" dirty="0" smtClean="0"/>
              <a:t>, pero solo que en lugar de revisar el nombre del </a:t>
            </a:r>
            <a:r>
              <a:rPr lang="es-ES_tradnl" dirty="0" err="1" smtClean="0"/>
              <a:t>bean</a:t>
            </a:r>
            <a:r>
              <a:rPr lang="es-ES_tradnl" dirty="0" smtClean="0"/>
              <a:t>, revisa su tipo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9755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</a:t>
            </a:r>
            <a:r>
              <a:rPr lang="es-ES_tradnl" dirty="0" err="1" smtClean="0"/>
              <a:t>byType</a:t>
            </a:r>
            <a:endParaRPr lang="es-ES_tradnl" dirty="0"/>
          </a:p>
        </p:txBody>
      </p:sp>
      <p:pic>
        <p:nvPicPr>
          <p:cNvPr id="7" name="Content Placeholder 6" descr="Screen shot 2011-11-17 at 6.29.21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88" b="-5008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8" name="Content Placeholder 7" descr="Screen shot 2011-11-17 at 6.29.3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34" b="-44034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69758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pic>
        <p:nvPicPr>
          <p:cNvPr id="6" name="Content Placeholder 5" descr="Screen shot 2011-11-17 at 6.3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329" b="-186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3669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Inyectando por constructor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Tiene las mismas limitantes que la inyección por tipo (</a:t>
            </a:r>
            <a:r>
              <a:rPr lang="es-ES_tradnl" dirty="0" err="1" smtClean="0"/>
              <a:t>byType</a:t>
            </a:r>
            <a:r>
              <a:rPr lang="es-ES_tradnl" dirty="0" smtClean="0"/>
              <a:t>)</a:t>
            </a:r>
          </a:p>
          <a:p>
            <a:r>
              <a:rPr lang="es-ES_tradnl" dirty="0" smtClean="0"/>
              <a:t>Spring no va a adivinar cual </a:t>
            </a:r>
            <a:r>
              <a:rPr lang="es-ES_tradnl" dirty="0" err="1" smtClean="0"/>
              <a:t>bean</a:t>
            </a:r>
            <a:r>
              <a:rPr lang="es-ES_tradnl" dirty="0" smtClean="0"/>
              <a:t> asignar al atributo del constructor y si este </a:t>
            </a:r>
            <a:r>
              <a:rPr lang="es-ES_tradnl" dirty="0" err="1" smtClean="0"/>
              <a:t>bean</a:t>
            </a:r>
            <a:r>
              <a:rPr lang="es-ES_tradnl" dirty="0" smtClean="0"/>
              <a:t> cuenta con varios constructores, tampoco va adivinar cual utilizar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9347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Auto detectar la inyección</a:t>
            </a:r>
            <a:endParaRPr lang="es-ES_tradnl" dirty="0"/>
          </a:p>
        </p:txBody>
      </p:sp>
      <p:pic>
        <p:nvPicPr>
          <p:cNvPr id="4" name="Content Placeholder 3" descr="Screen shot 2011-11-17 at 6.39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933" b="-195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31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Spring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spring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HelloWorldBean</a:t>
            </a:r>
            <a:r>
              <a:rPr lang="es-ES_tradnl" dirty="0"/>
              <a:t> { </a:t>
            </a:r>
            <a:endParaRPr lang="es-ES_tradnl" dirty="0" smtClean="0"/>
          </a:p>
          <a:p>
            <a:pPr marL="365760" lvl="1" indent="0">
              <a:buNone/>
            </a:pP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/>
              <a:t>String</a:t>
            </a:r>
            <a:r>
              <a:rPr lang="es-ES_tradnl" sz="2400" dirty="0"/>
              <a:t> </a:t>
            </a:r>
            <a:r>
              <a:rPr lang="es-ES_tradnl" sz="2400" dirty="0" err="1"/>
              <a:t>sayHello</a:t>
            </a:r>
            <a:r>
              <a:rPr lang="es-ES_tradnl" sz="2400" dirty="0"/>
              <a:t>() {</a:t>
            </a:r>
          </a:p>
          <a:p>
            <a:pPr marL="640080" lvl="2" indent="0">
              <a:buNone/>
            </a:pPr>
            <a:r>
              <a:rPr lang="es-ES_tradnl" sz="2400" dirty="0" err="1" smtClean="0"/>
              <a:t>return</a:t>
            </a:r>
            <a:r>
              <a:rPr lang="es-ES_tradnl" sz="2400" dirty="0" smtClean="0"/>
              <a:t> </a:t>
            </a:r>
            <a:r>
              <a:rPr lang="es-ES_tradnl" sz="2400" dirty="0"/>
              <a:t>"</a:t>
            </a:r>
            <a:r>
              <a:rPr lang="es-ES_tradnl" sz="2400" dirty="0" err="1"/>
              <a:t>Hello</a:t>
            </a:r>
            <a:r>
              <a:rPr lang="es-ES_tradnl" sz="2400" dirty="0"/>
              <a:t> </a:t>
            </a:r>
            <a:r>
              <a:rPr lang="es-ES_tradnl" sz="2400" dirty="0" err="1"/>
              <a:t>World</a:t>
            </a:r>
            <a:r>
              <a:rPr lang="es-ES_tradnl" sz="2400" dirty="0"/>
              <a:t>";</a:t>
            </a:r>
          </a:p>
          <a:p>
            <a:pPr marL="365760" lvl="1" indent="0">
              <a:buNone/>
            </a:pPr>
            <a:r>
              <a:rPr lang="es-ES_tradnl" sz="2400" dirty="0"/>
              <a:t>}</a:t>
            </a:r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936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Configuración general de la auto inyección</a:t>
            </a:r>
            <a:endParaRPr lang="es-ES_tradnl" dirty="0"/>
          </a:p>
        </p:txBody>
      </p:sp>
      <p:pic>
        <p:nvPicPr>
          <p:cNvPr id="4" name="Content Placeholder 3" descr="Screen shot 2011-11-17 at 6.40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938" b="-58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397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1.4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93" b="-72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741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Mezclar auto inyección con la explícita</a:t>
            </a:r>
            <a:endParaRPr lang="es-ES_tradnl" dirty="0"/>
          </a:p>
        </p:txBody>
      </p:sp>
      <p:pic>
        <p:nvPicPr>
          <p:cNvPr id="4" name="Content Placeholder 3" descr="Screen shot 2011-11-17 at 6.43.1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469" b="-70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806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Desde la versión 2.5, una de las formas más interesantes para la inyección de componentes es utilizar anotaciones</a:t>
            </a:r>
          </a:p>
          <a:p>
            <a:r>
              <a:rPr lang="es-ES_tradnl" dirty="0" smtClean="0"/>
              <a:t>No es muy diferente de la que se utiliza en el XML, pero si puede ser más detallada</a:t>
            </a:r>
          </a:p>
          <a:p>
            <a:r>
              <a:rPr lang="es-ES_tradnl" dirty="0" smtClean="0"/>
              <a:t>Por defecto, la inyección basada en anotaciones no está habilitada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8814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pic>
        <p:nvPicPr>
          <p:cNvPr id="4" name="Content Placeholder 3" descr="Screen shot 2011-11-17 at 6.46.4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98" b="-2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3988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Inyectando con anotaciones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Spring 3 soporta varias tipos de anotaciones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r>
              <a:rPr lang="es-ES_tradnl" dirty="0" smtClean="0"/>
              <a:t> (JSR-330)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Resource</a:t>
            </a:r>
            <a:r>
              <a:rPr lang="es-ES_tradnl" dirty="0" smtClean="0"/>
              <a:t> (JSR-250)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31128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6" name="Content Placeholder 5" descr="Screen shot 2011-11-17 at 8.17.08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4" b="-23414"/>
          <a:stretch>
            <a:fillRect/>
          </a:stretch>
        </p:blipFill>
        <p:spPr>
          <a:xfrm>
            <a:off x="1042416" y="2313432"/>
            <a:ext cx="7025818" cy="1750568"/>
          </a:xfrm>
        </p:spPr>
      </p:pic>
      <p:pic>
        <p:nvPicPr>
          <p:cNvPr id="7" name="Content Placeholder 6" descr="Screen shot 2011-11-17 at 8.17.3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011" b="-2901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6810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pic>
        <p:nvPicPr>
          <p:cNvPr id="5" name="Content Placeholder 4" descr="Screen shot 2011-11-17 at 8.18.33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78" b="-20278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18.44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60" b="-31460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16099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Limitantes</a:t>
            </a:r>
          </a:p>
          <a:p>
            <a:pPr lvl="1"/>
            <a:r>
              <a:rPr lang="es-ES_tradnl" dirty="0" smtClean="0"/>
              <a:t>Debe de existir solo un </a:t>
            </a:r>
            <a:r>
              <a:rPr lang="es-ES_tradnl" dirty="0" err="1" smtClean="0"/>
              <a:t>bean</a:t>
            </a:r>
            <a:r>
              <a:rPr lang="es-ES_tradnl" dirty="0" smtClean="0"/>
              <a:t> que aplique para la asignación</a:t>
            </a:r>
          </a:p>
        </p:txBody>
      </p:sp>
    </p:spTree>
    <p:extLst>
      <p:ext uri="{BB962C8B-B14F-4D97-AF65-F5344CB8AC3E}">
        <p14:creationId xmlns:p14="http://schemas.microsoft.com/office/powerpoint/2010/main" val="991119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/>
              <a:t>Por defecto al poner la anotación @</a:t>
            </a:r>
            <a:r>
              <a:rPr lang="es-ES_tradnl" dirty="0" err="1"/>
              <a:t>Autowired</a:t>
            </a:r>
            <a:r>
              <a:rPr lang="es-ES_tradnl" dirty="0"/>
              <a:t> la propiedad será </a:t>
            </a:r>
            <a:r>
              <a:rPr lang="es-ES_tradnl" dirty="0" smtClean="0"/>
              <a:t>requerida</a:t>
            </a:r>
            <a:endParaRPr lang="es-ES_tradnl" dirty="0"/>
          </a:p>
        </p:txBody>
      </p:sp>
      <p:pic>
        <p:nvPicPr>
          <p:cNvPr id="6" name="Content Placeholder 5" descr="Screen shot 2011-11-17 at 8.24.18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04" b="-41804"/>
          <a:stretch>
            <a:fillRect/>
          </a:stretch>
        </p:blipFill>
        <p:spPr>
          <a:xfrm>
            <a:off x="1379017" y="3540125"/>
            <a:ext cx="6447358" cy="1599712"/>
          </a:xfrm>
        </p:spPr>
      </p:pic>
    </p:spTree>
    <p:extLst>
      <p:ext uri="{BB962C8B-B14F-4D97-AF65-F5344CB8AC3E}">
        <p14:creationId xmlns:p14="http://schemas.microsoft.com/office/powerpoint/2010/main" val="304760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Acoplamiento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RescueDamselQuest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DamselRescuingKnight</a:t>
            </a:r>
            <a:r>
              <a:rPr lang="es-ES_tradnl" dirty="0"/>
              <a:t>() </a:t>
            </a:r>
            <a:r>
              <a:rPr lang="es-ES_tradnl" dirty="0" smtClean="0"/>
              <a:t>{</a:t>
            </a:r>
          </a:p>
          <a:p>
            <a:pPr marL="68580" indent="0">
              <a:buNone/>
            </a:pPr>
            <a:r>
              <a:rPr lang="es-ES_tradnl" dirty="0"/>
              <a:t>	</a:t>
            </a:r>
            <a:r>
              <a:rPr lang="es-ES_tradnl" dirty="0" err="1" smtClean="0"/>
              <a:t>quest</a:t>
            </a:r>
            <a:r>
              <a:rPr lang="es-ES_tradnl" dirty="0" smtClean="0"/>
              <a:t> </a:t>
            </a:r>
            <a:r>
              <a:rPr lang="es-ES_tradnl" dirty="0"/>
              <a:t>= new </a:t>
            </a:r>
            <a:r>
              <a:rPr lang="es-ES_tradnl" dirty="0" err="1"/>
              <a:t>RescueDamselQuest</a:t>
            </a:r>
            <a:r>
              <a:rPr lang="es-ES_tradnl" dirty="0"/>
              <a:t>()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/>
              <a:t>throws</a:t>
            </a:r>
            <a:r>
              <a:rPr lang="es-ES_tradnl" dirty="0"/>
              <a:t> </a:t>
            </a:r>
            <a:r>
              <a:rPr lang="es-ES_tradnl" dirty="0" err="1"/>
              <a:t>QuestException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/>
              <a:t> </a:t>
            </a:r>
            <a:r>
              <a:rPr lang="es-ES_tradnl" dirty="0" smtClean="0"/>
              <a:t>        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11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Autowired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 smtClean="0"/>
              <a:t>Nótese que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puede ser usado donde quiera que utilices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Pero cuando es usado en los constructores, solo un constructor puede ser utilizado con la anotación @</a:t>
            </a:r>
            <a:r>
              <a:rPr lang="es-ES_tradnl" dirty="0" err="1" smtClean="0"/>
              <a:t>Autowired</a:t>
            </a:r>
            <a:r>
              <a:rPr lang="es-ES_tradnl" dirty="0" smtClean="0"/>
              <a:t> y el atributo </a:t>
            </a:r>
            <a:r>
              <a:rPr lang="es-ES_tradnl" i="1" dirty="0" err="1" smtClean="0"/>
              <a:t>required</a:t>
            </a:r>
            <a:r>
              <a:rPr lang="es-ES_tradnl" dirty="0" smtClean="0"/>
              <a:t> igual a </a:t>
            </a:r>
            <a:r>
              <a:rPr lang="es-ES_tradnl" i="1" dirty="0" smtClean="0"/>
              <a:t>true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Cuando múltiples constructores son anotados con @</a:t>
            </a:r>
            <a:r>
              <a:rPr lang="es-ES_tradnl" dirty="0" err="1" smtClean="0"/>
              <a:t>Autowired</a:t>
            </a:r>
            <a:r>
              <a:rPr lang="es-ES_tradnl" dirty="0" smtClean="0"/>
              <a:t>, Spring elegirá al constructor que tenga el mayor número de argumentos.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8347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5818" cy="1750568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Puede darse el caso de que tengamos varios </a:t>
            </a:r>
            <a:r>
              <a:rPr lang="es-ES_tradnl" dirty="0" err="1" smtClean="0"/>
              <a:t>beans</a:t>
            </a:r>
            <a:r>
              <a:rPr lang="es-ES_tradnl" dirty="0" smtClean="0"/>
              <a:t> que cumplan con los requisitos para un @</a:t>
            </a:r>
            <a:r>
              <a:rPr lang="es-ES_tradnl" dirty="0" err="1" smtClean="0"/>
              <a:t>Autowired</a:t>
            </a:r>
            <a:r>
              <a:rPr lang="es-ES_tradnl" dirty="0" smtClean="0"/>
              <a:t>. En este caso Spring lanzará la excepción </a:t>
            </a:r>
            <a:r>
              <a:rPr lang="es-ES_tradnl" dirty="0" err="1" smtClean="0"/>
              <a:t>NoSuchBeanDefinitionException</a:t>
            </a:r>
            <a:endParaRPr lang="es-ES_tradnl" dirty="0" smtClean="0"/>
          </a:p>
        </p:txBody>
      </p:sp>
      <p:pic>
        <p:nvPicPr>
          <p:cNvPr id="5" name="Content Placeholder 4" descr="Screen shot 2011-11-17 at 8.34.4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6" b="-5046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316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Seleccionar</a:t>
            </a:r>
            <a:endParaRPr lang="es-ES_tradnl" dirty="0"/>
          </a:p>
        </p:txBody>
      </p:sp>
      <p:pic>
        <p:nvPicPr>
          <p:cNvPr id="5" name="Content Placeholder 4" descr="Screen shot 2011-11-17 at 8.35.2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12" b="-44212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8.36.27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51" b="-11751"/>
          <a:stretch>
            <a:fillRect/>
          </a:stretch>
        </p:blipFill>
        <p:spPr>
          <a:xfrm>
            <a:off x="1043490" y="4063999"/>
            <a:ext cx="7021518" cy="1742439"/>
          </a:xfrm>
        </p:spPr>
      </p:pic>
    </p:spTree>
    <p:extLst>
      <p:ext uri="{BB962C8B-B14F-4D97-AF65-F5344CB8AC3E}">
        <p14:creationId xmlns:p14="http://schemas.microsoft.com/office/powerpoint/2010/main" val="1008959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En un esfuerzo para unificar el modelo de programación entre las distintas infraestructuras de dependencias, la JCP publicó la especificación de Inyección de Dependencias para Java (JSR-330)</a:t>
            </a:r>
            <a:endParaRPr lang="es-ES_tradnl" dirty="0"/>
          </a:p>
        </p:txBody>
      </p:sp>
      <p:pic>
        <p:nvPicPr>
          <p:cNvPr id="8" name="Content Placeholder 7" descr="Screen shot 2011-11-17 at 8.40.53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32" b="-32232"/>
          <a:stretch>
            <a:fillRect/>
          </a:stretch>
        </p:blipFill>
        <p:spPr>
          <a:xfrm>
            <a:off x="1042988" y="4064000"/>
            <a:ext cx="7021512" cy="1743075"/>
          </a:xfrm>
        </p:spPr>
      </p:pic>
    </p:spTree>
    <p:extLst>
      <p:ext uri="{BB962C8B-B14F-4D97-AF65-F5344CB8AC3E}">
        <p14:creationId xmlns:p14="http://schemas.microsoft.com/office/powerpoint/2010/main" val="2018832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Puede ser usado para inyectar propiedades, métodos y constructores</a:t>
            </a:r>
          </a:p>
          <a:p>
            <a:r>
              <a:rPr lang="es-ES_tradnl" dirty="0" smtClean="0"/>
              <a:t>No tiene el atributo </a:t>
            </a:r>
            <a:r>
              <a:rPr lang="es-ES_tradnl" i="1" dirty="0" err="1" smtClean="0"/>
              <a:t>required</a:t>
            </a:r>
            <a:endParaRPr lang="es-ES_tradnl" i="1" dirty="0" smtClean="0"/>
          </a:p>
          <a:p>
            <a:r>
              <a:rPr lang="es-ES_tradnl" dirty="0" smtClean="0"/>
              <a:t>Por lo que si no viene un atributo lanzará una excepción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2415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Inject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7022592" cy="1750568"/>
          </a:xfrm>
        </p:spPr>
        <p:txBody>
          <a:bodyPr>
            <a:normAutofit/>
          </a:bodyPr>
          <a:lstStyle/>
          <a:p>
            <a:r>
              <a:rPr lang="es-ES_tradnl" dirty="0" smtClean="0"/>
              <a:t>Para seleccionar un objeto con esta anotación hay que usar la anotación @</a:t>
            </a:r>
            <a:r>
              <a:rPr lang="es-ES_tradnl" dirty="0" err="1" smtClean="0"/>
              <a:t>Named</a:t>
            </a:r>
            <a:endParaRPr lang="es-ES_tradnl" dirty="0"/>
          </a:p>
        </p:txBody>
      </p:sp>
      <p:pic>
        <p:nvPicPr>
          <p:cNvPr id="5" name="Content Placeholder 4" descr="Screen shot 2011-11-17 at 9.55.47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67" b="-9667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629751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Value</a:t>
            </a:r>
            <a:endParaRPr lang="es-ES_tradnl" dirty="0"/>
          </a:p>
        </p:txBody>
      </p:sp>
      <p:pic>
        <p:nvPicPr>
          <p:cNvPr id="5" name="Content Placeholder 4" descr="Screen shot 2011-11-17 at 9.59.04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70" b="-46470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pic>
        <p:nvPicPr>
          <p:cNvPr id="6" name="Content Placeholder 5" descr="Screen shot 2011-11-17 at 9.59.21 A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605" b="-84605"/>
          <a:stretch>
            <a:fillRect/>
          </a:stretch>
        </p:blipFill>
        <p:spPr>
          <a:xfrm>
            <a:off x="1042416" y="4063999"/>
            <a:ext cx="7022592" cy="1742439"/>
          </a:xfrm>
        </p:spPr>
      </p:pic>
    </p:spTree>
    <p:extLst>
      <p:ext uri="{BB962C8B-B14F-4D97-AF65-F5344CB8AC3E}">
        <p14:creationId xmlns:p14="http://schemas.microsoft.com/office/powerpoint/2010/main" val="2231802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Cuando agregamos &lt;</a:t>
            </a:r>
            <a:r>
              <a:rPr lang="es-ES_tradnl" dirty="0" err="1" smtClean="0"/>
              <a:t>context:annotation-config</a:t>
            </a:r>
            <a:r>
              <a:rPr lang="es-ES_tradnl" dirty="0" smtClean="0"/>
              <a:t>&gt; a la configuración, le informamos a Spring que lea ciertas anotaciones de nuestras clases para configurarlos </a:t>
            </a:r>
            <a:r>
              <a:rPr lang="es-ES_tradnl" dirty="0" err="1" smtClean="0"/>
              <a:t>beans</a:t>
            </a:r>
            <a:r>
              <a:rPr lang="es-ES_tradnl" dirty="0" smtClean="0"/>
              <a:t>, pero aún es necesario declarar los </a:t>
            </a:r>
            <a:r>
              <a:rPr lang="es-ES_tradnl" dirty="0" err="1" smtClean="0"/>
              <a:t>beans</a:t>
            </a:r>
            <a:r>
              <a:rPr lang="es-ES_tradnl" dirty="0" smtClean="0"/>
              <a:t> dentro del XML.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4298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03.46 AM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03" b="-52203"/>
          <a:stretch>
            <a:fillRect/>
          </a:stretch>
        </p:blipFill>
        <p:spPr>
          <a:xfrm>
            <a:off x="1042416" y="2313432"/>
            <a:ext cx="7022592" cy="175056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042416" y="4063999"/>
            <a:ext cx="7022592" cy="1742439"/>
          </a:xfrm>
        </p:spPr>
        <p:txBody>
          <a:bodyPr/>
          <a:lstStyle/>
          <a:p>
            <a:r>
              <a:rPr lang="es-ES_tradnl" dirty="0" smtClean="0"/>
              <a:t>Esta instrucción hace todo lo que la configuración anterior hace pero además da de alta los </a:t>
            </a:r>
            <a:r>
              <a:rPr lang="es-ES_tradnl" dirty="0" err="1" smtClean="0"/>
              <a:t>beans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221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Por defecto, el </a:t>
            </a:r>
            <a:r>
              <a:rPr lang="es-ES_tradnl" dirty="0" err="1" smtClean="0"/>
              <a:t>component-scan</a:t>
            </a:r>
            <a:r>
              <a:rPr lang="es-ES_tradnl" dirty="0" smtClean="0"/>
              <a:t> busca clases anotadas con los estereotipos siguientes:</a:t>
            </a:r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Component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Controller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Repository</a:t>
            </a:r>
            <a:endParaRPr lang="es-ES_tradnl" dirty="0" smtClean="0"/>
          </a:p>
          <a:p>
            <a:pPr lvl="1"/>
            <a:r>
              <a:rPr lang="es-ES_tradnl" dirty="0" smtClean="0"/>
              <a:t>@</a:t>
            </a:r>
            <a:r>
              <a:rPr lang="es-ES_tradnl" dirty="0" err="1" smtClean="0"/>
              <a:t>Service</a:t>
            </a:r>
            <a:endParaRPr lang="es-ES_tradnl" dirty="0" smtClean="0"/>
          </a:p>
          <a:p>
            <a:pPr lvl="1"/>
            <a:r>
              <a:rPr lang="es-ES_tradnl" dirty="0" smtClean="0"/>
              <a:t>Cualquier anotación propia que se encuentra anotada con @</a:t>
            </a:r>
            <a:r>
              <a:rPr lang="es-ES_tradnl" dirty="0" err="1" smtClean="0"/>
              <a:t>Component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24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Desacoplamiento (DI)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s-ES_tradnl" dirty="0" err="1" smtClean="0"/>
              <a:t>package</a:t>
            </a:r>
            <a:r>
              <a:rPr lang="es-ES_tradnl" dirty="0" smtClean="0"/>
              <a:t> </a:t>
            </a:r>
            <a:r>
              <a:rPr lang="es-ES_tradnl" dirty="0" err="1" smtClean="0"/>
              <a:t>knights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err="1"/>
              <a:t>public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</a:t>
            </a:r>
            <a:r>
              <a:rPr lang="es-ES_tradnl" dirty="0" err="1"/>
              <a:t>BraveKnight</a:t>
            </a:r>
            <a:r>
              <a:rPr lang="es-ES_tradnl" dirty="0"/>
              <a:t> </a:t>
            </a:r>
            <a:r>
              <a:rPr lang="es-ES_tradnl" dirty="0" err="1"/>
              <a:t>implements</a:t>
            </a:r>
            <a:r>
              <a:rPr lang="es-ES_tradnl" dirty="0"/>
              <a:t> </a:t>
            </a:r>
            <a:r>
              <a:rPr lang="es-ES_tradnl" dirty="0" err="1"/>
              <a:t>Knight</a:t>
            </a:r>
            <a:r>
              <a:rPr lang="es-ES_tradnl" dirty="0"/>
              <a:t> 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private</a:t>
            </a:r>
            <a:r>
              <a:rPr lang="es-ES_tradnl" dirty="0" smtClean="0"/>
              <a:t> 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 smtClean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BraveKnight</a:t>
            </a:r>
            <a:r>
              <a:rPr lang="es-ES_tradnl" dirty="0"/>
              <a:t>(</a:t>
            </a:r>
            <a:r>
              <a:rPr lang="es-ES_tradnl" dirty="0" err="1"/>
              <a:t>Quest</a:t>
            </a:r>
            <a:r>
              <a:rPr lang="es-ES_tradnl" dirty="0"/>
              <a:t> </a:t>
            </a:r>
            <a:r>
              <a:rPr lang="es-ES_tradnl" dirty="0" err="1"/>
              <a:t>quest</a:t>
            </a:r>
            <a:r>
              <a:rPr lang="es-ES_tradnl" dirty="0"/>
              <a:t>) { </a:t>
            </a:r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this.quest</a:t>
            </a:r>
            <a:r>
              <a:rPr lang="es-ES_tradnl" dirty="0" smtClean="0"/>
              <a:t> </a:t>
            </a:r>
            <a:r>
              <a:rPr lang="es-ES_tradnl" dirty="0"/>
              <a:t>= </a:t>
            </a:r>
            <a:r>
              <a:rPr lang="es-ES_tradnl" dirty="0" err="1"/>
              <a:t>quest</a:t>
            </a:r>
            <a:r>
              <a:rPr lang="es-ES_tradnl" dirty="0"/>
              <a:t>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  </a:t>
            </a:r>
            <a:r>
              <a:rPr lang="es-ES_tradnl" dirty="0" err="1" smtClean="0"/>
              <a:t>public</a:t>
            </a:r>
            <a:r>
              <a:rPr lang="es-ES_tradnl" dirty="0" smtClean="0"/>
              <a:t> </a:t>
            </a:r>
            <a:r>
              <a:rPr lang="es-ES_tradnl" dirty="0" err="1"/>
              <a:t>void</a:t>
            </a:r>
            <a:r>
              <a:rPr lang="es-ES_tradnl" dirty="0"/>
              <a:t> </a:t>
            </a:r>
            <a:r>
              <a:rPr lang="es-ES_tradnl" dirty="0" err="1"/>
              <a:t>embarkOnQuest</a:t>
            </a:r>
            <a:r>
              <a:rPr lang="es-ES_tradnl" dirty="0"/>
              <a:t>() </a:t>
            </a:r>
            <a:r>
              <a:rPr lang="es-ES_tradnl" dirty="0" err="1" smtClean="0"/>
              <a:t>throws</a:t>
            </a:r>
            <a:r>
              <a:rPr lang="es-ES_tradnl" dirty="0" smtClean="0"/>
              <a:t> </a:t>
            </a:r>
            <a:r>
              <a:rPr lang="es-ES_tradnl" dirty="0" err="1" smtClean="0"/>
              <a:t>QuestException</a:t>
            </a:r>
            <a:r>
              <a:rPr lang="es-ES_tradnl" dirty="0" smtClean="0"/>
              <a:t> </a:t>
            </a:r>
            <a:r>
              <a:rPr lang="es-ES_tradnl" dirty="0"/>
              <a:t>{ </a:t>
            </a:r>
            <a:endParaRPr lang="es-ES_tradnl" dirty="0" smtClean="0"/>
          </a:p>
          <a:p>
            <a:pPr marL="68580" indent="0">
              <a:buNone/>
            </a:pPr>
            <a:r>
              <a:rPr lang="es-ES_tradnl" dirty="0" smtClean="0"/>
              <a:t>    </a:t>
            </a:r>
            <a:r>
              <a:rPr lang="es-ES_tradnl" dirty="0" err="1" smtClean="0"/>
              <a:t>quest.embark</a:t>
            </a:r>
            <a:r>
              <a:rPr lang="es-ES_tradnl" dirty="0"/>
              <a:t>();</a:t>
            </a:r>
          </a:p>
          <a:p>
            <a:pPr marL="68580" indent="0">
              <a:buNone/>
            </a:pPr>
            <a:r>
              <a:rPr lang="es-ES_tradnl" dirty="0" smtClean="0"/>
              <a:t>  }</a:t>
            </a:r>
            <a:endParaRPr lang="es-ES_tradnl" dirty="0"/>
          </a:p>
          <a:p>
            <a:pPr marL="68580" indent="0">
              <a:buNone/>
            </a:pPr>
            <a:r>
              <a:rPr lang="es-ES_tradnl" dirty="0" smtClean="0"/>
              <a:t>}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709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0.0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50" b="-1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636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5" name="Content Placeholder 4" descr="Screen shot 2011-11-17 at 10.10.5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58" b="-10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8564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Filtrado</a:t>
            </a:r>
          </a:p>
          <a:p>
            <a:pPr lvl="1"/>
            <a:r>
              <a:rPr lang="es-ES_tradnl" dirty="0" smtClean="0"/>
              <a:t>Se puede filtrar el escaneo de clases ya sea para incluir o excluir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context:include-filter</a:t>
            </a:r>
            <a:r>
              <a:rPr lang="es-ES_tradnl" dirty="0" smtClean="0"/>
              <a:t>&gt;</a:t>
            </a:r>
          </a:p>
          <a:p>
            <a:pPr lvl="2"/>
            <a:r>
              <a:rPr lang="es-ES_tradnl" dirty="0" smtClean="0"/>
              <a:t>&lt;</a:t>
            </a:r>
            <a:r>
              <a:rPr lang="es-ES_tradnl" dirty="0" err="1" smtClean="0"/>
              <a:t>context:exclude-filter</a:t>
            </a:r>
            <a:r>
              <a:rPr lang="es-ES_tradnl" dirty="0" smtClean="0"/>
              <a:t>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041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15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732" b="-98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5156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Tipos de Filtros</a:t>
            </a:r>
          </a:p>
          <a:p>
            <a:pPr lvl="1"/>
            <a:r>
              <a:rPr lang="es-ES_tradnl" dirty="0" err="1" smtClean="0"/>
              <a:t>annotation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tienen cierta anotación a nivel Tipo</a:t>
            </a:r>
          </a:p>
          <a:p>
            <a:pPr lvl="1"/>
            <a:r>
              <a:rPr lang="es-ES_tradnl" dirty="0" err="1" smtClean="0"/>
              <a:t>assignable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pueden ser asignadas al Tipo especificado en el atributo </a:t>
            </a:r>
            <a:r>
              <a:rPr lang="es-ES_tradnl" i="1" dirty="0" err="1" smtClean="0"/>
              <a:t>expression</a:t>
            </a:r>
            <a:endParaRPr lang="es-ES_tradnl" dirty="0" smtClean="0"/>
          </a:p>
          <a:p>
            <a:pPr lvl="1"/>
            <a:r>
              <a:rPr lang="es-ES_tradnl" dirty="0" err="1" smtClean="0"/>
              <a:t>aspectj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</a:t>
            </a:r>
            <a:r>
              <a:rPr lang="es-ES_tradnl" dirty="0" err="1" smtClean="0"/>
              <a:t>concidan</a:t>
            </a:r>
            <a:r>
              <a:rPr lang="es-ES_tradnl" dirty="0" smtClean="0"/>
              <a:t> con el tipo </a:t>
            </a:r>
            <a:r>
              <a:rPr lang="es-ES_tradnl" dirty="0" err="1" smtClean="0"/>
              <a:t>AspectJ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2950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Tipos de Filtros (cont.)</a:t>
            </a:r>
          </a:p>
          <a:p>
            <a:pPr lvl="1"/>
            <a:r>
              <a:rPr lang="es-ES_tradnl" dirty="0" err="1" smtClean="0"/>
              <a:t>custom</a:t>
            </a:r>
            <a:endParaRPr lang="es-ES_tradnl" dirty="0" smtClean="0"/>
          </a:p>
          <a:p>
            <a:pPr lvl="2"/>
            <a:r>
              <a:rPr lang="es-ES_tradnl" dirty="0" smtClean="0"/>
              <a:t>Usa una clase que implemente a </a:t>
            </a:r>
            <a:r>
              <a:rPr lang="es-ES_tradnl" dirty="0" err="1" smtClean="0"/>
              <a:t>org.springframework.core.type.TypeFilter</a:t>
            </a:r>
            <a:endParaRPr lang="es-ES_tradnl" dirty="0" smtClean="0"/>
          </a:p>
          <a:p>
            <a:pPr lvl="1"/>
            <a:r>
              <a:rPr lang="es-ES_tradnl" dirty="0" err="1"/>
              <a:t>r</a:t>
            </a:r>
            <a:r>
              <a:rPr lang="es-ES_tradnl" dirty="0" err="1" smtClean="0"/>
              <a:t>egex</a:t>
            </a:r>
            <a:endParaRPr lang="es-ES_tradnl" dirty="0" smtClean="0"/>
          </a:p>
          <a:p>
            <a:pPr lvl="2"/>
            <a:r>
              <a:rPr lang="es-ES_tradnl" dirty="0" smtClean="0"/>
              <a:t>Elige las clases que sus nombres coincidan con la expresión regular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9726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Descubrimiento automático</a:t>
            </a:r>
            <a:endParaRPr lang="es-ES_tradnl" dirty="0"/>
          </a:p>
        </p:txBody>
      </p:sp>
      <p:pic>
        <p:nvPicPr>
          <p:cNvPr id="4" name="Content Placeholder 3" descr="Screen shot 2011-11-17 at 10.20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08" b="-54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5317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Migrar Lote de carros a Spring / Maven / JUnit / </a:t>
            </a:r>
            <a:r>
              <a:rPr lang="es-ES_tradnl" dirty="0" err="1" smtClean="0"/>
              <a:t>Mockito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896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pic>
        <p:nvPicPr>
          <p:cNvPr id="4" name="Content Placeholder 3" descr="Screen shot 2011-11-17 at 10.25.0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79" r="-8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999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AOP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herencia puede ayudarnos a resolver este problema, pero en cuanto el sistema crezca, tendremos un modelo complejo y tendremos que saber mucho de este para poder hacer las llamadas correctas.</a:t>
            </a:r>
          </a:p>
          <a:p>
            <a:r>
              <a:rPr lang="es-ES_tradnl" dirty="0" smtClean="0"/>
              <a:t>Los aspectos nos ofrecen una alternativa que puede ser mas limpia en muchos casos.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096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7189</TotalTime>
  <Words>4213</Words>
  <Application>Microsoft Macintosh PowerPoint</Application>
  <PresentationFormat>On-screen Show (4:3)</PresentationFormat>
  <Paragraphs>644</Paragraphs>
  <Slides>213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4" baseType="lpstr">
      <vt:lpstr>Austin</vt:lpstr>
      <vt:lpstr>Desarrollo Web utilizando Spring 3.0</vt:lpstr>
      <vt:lpstr>Introducción a Desarrollo Web</vt:lpstr>
      <vt:lpstr>Spring Core</vt:lpstr>
      <vt:lpstr>Historia</vt:lpstr>
      <vt:lpstr>Simplifica Java</vt:lpstr>
      <vt:lpstr>EJB 2.0</vt:lpstr>
      <vt:lpstr>Spring</vt:lpstr>
      <vt:lpstr>Acoplamiento</vt:lpstr>
      <vt:lpstr>Desacoplamiento (DI)</vt:lpstr>
      <vt:lpstr>Prueba Unitaria</vt:lpstr>
      <vt:lpstr>Ejemplo</vt:lpstr>
      <vt:lpstr>AOP</vt:lpstr>
      <vt:lpstr>Problemas que resuelve</vt:lpstr>
      <vt:lpstr>Ejemplo del problema</vt:lpstr>
      <vt:lpstr>Problema resuelto con AOP</vt:lpstr>
      <vt:lpstr>AOP</vt:lpstr>
      <vt:lpstr>¿Solución?</vt:lpstr>
      <vt:lpstr>Utilizando AOP</vt:lpstr>
      <vt:lpstr>Ejemplo</vt:lpstr>
      <vt:lpstr>Contenedor</vt:lpstr>
      <vt:lpstr>Contextos</vt:lpstr>
      <vt:lpstr>Ejemplos</vt:lpstr>
      <vt:lpstr>Ciclo de vida</vt:lpstr>
      <vt:lpstr>Módulos</vt:lpstr>
      <vt:lpstr>Core</vt:lpstr>
      <vt:lpstr>AOP</vt:lpstr>
      <vt:lpstr>Acceso a Datos e Integración</vt:lpstr>
      <vt:lpstr>Web y Acceso Remoto</vt:lpstr>
      <vt:lpstr>Pruebas</vt:lpstr>
      <vt:lpstr>Otros módulos</vt:lpstr>
      <vt:lpstr>Nuevo en 2.5</vt:lpstr>
      <vt:lpstr>Nuevo en 3.0</vt:lpstr>
      <vt:lpstr>Nuevo en 3.0 (cont.)</vt:lpstr>
      <vt:lpstr>Conexiones (Wiring)</vt:lpstr>
      <vt:lpstr>Namespaces</vt:lpstr>
      <vt:lpstr>Namespaces (cont.)</vt:lpstr>
      <vt:lpstr>Namespaces (cont.)</vt:lpstr>
      <vt:lpstr>Namespaces (cont.)</vt:lpstr>
      <vt:lpstr>Ejercicio</vt:lpstr>
      <vt:lpstr>Alcances</vt:lpstr>
      <vt:lpstr>Alcances</vt:lpstr>
      <vt:lpstr>Alcances</vt:lpstr>
      <vt:lpstr>Ejemplo</vt:lpstr>
      <vt:lpstr>Inicialización y Destrucción</vt:lpstr>
      <vt:lpstr>Inicialización y Destrucción (cont.)</vt:lpstr>
      <vt:lpstr>PowerPoint Presentation</vt:lpstr>
      <vt:lpstr>Inyectando propiedades</vt:lpstr>
      <vt:lpstr>Inyectando propiedades</vt:lpstr>
      <vt:lpstr>Inyectando propiedades</vt:lpstr>
      <vt:lpstr>Inyectando propiedades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Inyectando colecciones</vt:lpstr>
      <vt:lpstr>PowerPoint Presentation</vt:lpstr>
      <vt:lpstr>Inyectando propiedades automáticamente</vt:lpstr>
      <vt:lpstr>Inyectando propiedades automáticamente</vt:lpstr>
      <vt:lpstr>Inyectando byName</vt:lpstr>
      <vt:lpstr>Inyectando byName</vt:lpstr>
      <vt:lpstr>Inyectando byType</vt:lpstr>
      <vt:lpstr>Inyectando byType</vt:lpstr>
      <vt:lpstr>Inyectando por constructor</vt:lpstr>
      <vt:lpstr>Inyectando por constructor</vt:lpstr>
      <vt:lpstr>Auto detectar la inyección</vt:lpstr>
      <vt:lpstr>Configuración general de la auto inyección</vt:lpstr>
      <vt:lpstr>Mezclar auto inyección con la explícita</vt:lpstr>
      <vt:lpstr>Mezclar auto inyección con la explícita</vt:lpstr>
      <vt:lpstr>Inyectando con anotaciones</vt:lpstr>
      <vt:lpstr>Inyectando con anotaciones</vt:lpstr>
      <vt:lpstr>Inyectando con anotaciones</vt:lpstr>
      <vt:lpstr>@Autowired</vt:lpstr>
      <vt:lpstr>@Autowired</vt:lpstr>
      <vt:lpstr>@Autowired</vt:lpstr>
      <vt:lpstr>@Autowired</vt:lpstr>
      <vt:lpstr>@Autowired</vt:lpstr>
      <vt:lpstr>Seleccionar</vt:lpstr>
      <vt:lpstr>Seleccionar</vt:lpstr>
      <vt:lpstr>@Inject</vt:lpstr>
      <vt:lpstr>@Inject</vt:lpstr>
      <vt:lpstr>@Inject</vt:lpstr>
      <vt:lpstr>@Value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Descubrimiento automático</vt:lpstr>
      <vt:lpstr>Ejercicio</vt:lpstr>
      <vt:lpstr>AOP</vt:lpstr>
      <vt:lpstr>AOP</vt:lpstr>
      <vt:lpstr>AOP</vt:lpstr>
      <vt:lpstr>ADVICE</vt:lpstr>
      <vt:lpstr>Tipos de advice</vt:lpstr>
      <vt:lpstr>Tipos de advice (cont.)</vt:lpstr>
      <vt:lpstr>JOIN POINTS</vt:lpstr>
      <vt:lpstr>POINTCUTS</vt:lpstr>
      <vt:lpstr>ASPECTS</vt:lpstr>
      <vt:lpstr>INTRODUCTIONS</vt:lpstr>
      <vt:lpstr>WEAVING (coser)</vt:lpstr>
      <vt:lpstr>Definición de Pointcuts</vt:lpstr>
      <vt:lpstr>Definición de Pointcuts (cont.)</vt:lpstr>
      <vt:lpstr>Definición de Pointcuts (cont.)</vt:lpstr>
      <vt:lpstr>Definición de Pointcuts (cont.)</vt:lpstr>
      <vt:lpstr>Definición de Pointcuts (cont.)</vt:lpstr>
      <vt:lpstr>Crear pointcuts</vt:lpstr>
      <vt:lpstr>Crear pointcuts</vt:lpstr>
      <vt:lpstr>Designador bean() de Spring</vt:lpstr>
      <vt:lpstr>AOP con XML</vt:lpstr>
      <vt:lpstr>AOP con XML (cont.)</vt:lpstr>
      <vt:lpstr>AOP con XML (cont.)</vt:lpstr>
      <vt:lpstr>Clase que ofrece el advice</vt:lpstr>
      <vt:lpstr>Definición del bean</vt:lpstr>
      <vt:lpstr>Configuración con XML</vt:lpstr>
      <vt:lpstr>Ejecución</vt:lpstr>
      <vt:lpstr>Optimizando pointcut</vt:lpstr>
      <vt:lpstr>Implementando around</vt:lpstr>
      <vt:lpstr>Configurando around</vt:lpstr>
      <vt:lpstr>Implementando con parámetros</vt:lpstr>
      <vt:lpstr>Implementando con parámetros</vt:lpstr>
      <vt:lpstr>Implementando con parámetros</vt:lpstr>
      <vt:lpstr>Introducir nueva funcionalidad</vt:lpstr>
      <vt:lpstr>Introducir nueva funcionalidad</vt:lpstr>
      <vt:lpstr>AOP con anotaciones</vt:lpstr>
      <vt:lpstr>AOP con anotaciones (cont.)</vt:lpstr>
      <vt:lpstr>around con anotaciones</vt:lpstr>
      <vt:lpstr>Pasando argumentos con advice anotado</vt:lpstr>
      <vt:lpstr>Agregar funcionalidad utilizando anotaciones</vt:lpstr>
      <vt:lpstr>Ejercicio</vt:lpstr>
      <vt:lpstr>Básicos de Spring</vt:lpstr>
      <vt:lpstr>Acceso a Datos</vt:lpstr>
      <vt:lpstr>Acceso a Datos</vt:lpstr>
      <vt:lpstr>Acceso a Datos</vt:lpstr>
      <vt:lpstr>Templates  y Callbacks</vt:lpstr>
      <vt:lpstr>Plantillas (Templates)</vt:lpstr>
      <vt:lpstr>Plantillas (Templates)</vt:lpstr>
      <vt:lpstr>Plantillas (Templates)</vt:lpstr>
      <vt:lpstr>DAO Support</vt:lpstr>
      <vt:lpstr>DAO Support</vt:lpstr>
      <vt:lpstr>DAO Support</vt:lpstr>
      <vt:lpstr>Acceso mediante JNDI</vt:lpstr>
      <vt:lpstr>Acceso a través de DBCP</vt:lpstr>
      <vt:lpstr>Acceso a través del DriverManagerDataSource</vt:lpstr>
      <vt:lpstr>Declaración de SQL</vt:lpstr>
      <vt:lpstr>Insertar Datos</vt:lpstr>
      <vt:lpstr>Actualizar Datos</vt:lpstr>
      <vt:lpstr>Obtener Datos</vt:lpstr>
      <vt:lpstr>Utilizando Templates</vt:lpstr>
      <vt:lpstr>Utilizando Templates</vt:lpstr>
      <vt:lpstr>Insertar Datos</vt:lpstr>
      <vt:lpstr>Obtener Datos</vt:lpstr>
      <vt:lpstr>Uso de parámetros con nombre</vt:lpstr>
      <vt:lpstr>Extender las clases de soporte</vt:lpstr>
      <vt:lpstr>Extender las clases de soporte</vt:lpstr>
      <vt:lpstr>Demo</vt:lpstr>
      <vt:lpstr>Ejercicio</vt:lpstr>
      <vt:lpstr>Spring ORM</vt:lpstr>
      <vt:lpstr>Spring ORM</vt:lpstr>
      <vt:lpstr>Hibernate</vt:lpstr>
      <vt:lpstr>Hibernate</vt:lpstr>
      <vt:lpstr>Hibernate</vt:lpstr>
      <vt:lpstr>Hibernate</vt:lpstr>
      <vt:lpstr>Demo</vt:lpstr>
      <vt:lpstr>Ejercicio</vt:lpstr>
      <vt:lpstr>JPA</vt:lpstr>
      <vt:lpstr>Configurando JPA a nivel Aplicación</vt:lpstr>
      <vt:lpstr>Configurando JPA a nivel contenedor</vt:lpstr>
      <vt:lpstr>Configurando JPA a nivel contenedor</vt:lpstr>
      <vt:lpstr>Configurando JPA a nivel contenedor</vt:lpstr>
      <vt:lpstr>Demo</vt:lpstr>
      <vt:lpstr>Configurando JPA</vt:lpstr>
      <vt:lpstr>Ejercicio</vt:lpstr>
      <vt:lpstr>Administrando Transacciones</vt:lpstr>
      <vt:lpstr>Transacciones</vt:lpstr>
      <vt:lpstr>Administradores de Transacciones</vt:lpstr>
      <vt:lpstr>Administradores de Transacciones</vt:lpstr>
      <vt:lpstr>Administradores de Transacciones</vt:lpstr>
      <vt:lpstr>Administradores de Transacciones</vt:lpstr>
      <vt:lpstr>JDBC</vt:lpstr>
      <vt:lpstr>Hibernate</vt:lpstr>
      <vt:lpstr>JPA</vt:lpstr>
      <vt:lpstr>JTA</vt:lpstr>
      <vt:lpstr>Propagación de la Transacción</vt:lpstr>
      <vt:lpstr>Propagación de la Transacción</vt:lpstr>
      <vt:lpstr>Propagación de la Transacción</vt:lpstr>
      <vt:lpstr>Propagación de la Transacción</vt:lpstr>
      <vt:lpstr>Problemas de la Concurrencia</vt:lpstr>
      <vt:lpstr>Problemas de la Concurrencia</vt:lpstr>
      <vt:lpstr>Niveles de aislamiento</vt:lpstr>
      <vt:lpstr>Niveles de aislamiento</vt:lpstr>
      <vt:lpstr>Niveles de aislamiento</vt:lpstr>
      <vt:lpstr>Más propiedades</vt:lpstr>
      <vt:lpstr>Más propiedades</vt:lpstr>
      <vt:lpstr>Configuración</vt:lpstr>
      <vt:lpstr>Configuración</vt:lpstr>
      <vt:lpstr>Opciones de &lt;tx:method&gt;</vt:lpstr>
      <vt:lpstr>Opciones de &lt;tx:method&gt;</vt:lpstr>
      <vt:lpstr>Transacción con AOP</vt:lpstr>
      <vt:lpstr>Transacciones con anotaciones</vt:lpstr>
      <vt:lpstr>Ejemplo</vt:lpstr>
      <vt:lpstr>Ejercicio</vt:lpstr>
      <vt:lpstr>Spring MVC</vt:lpstr>
      <vt:lpstr>Configuración en web.xml</vt:lpstr>
      <vt:lpstr>Configuración</vt:lpstr>
      <vt:lpstr>Integrando Spring</vt:lpstr>
    </vt:vector>
  </TitlesOfParts>
  <Company>Universidad de Montemorelos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 utilizando Spring 3.0</dc:title>
  <dc:creator>J. David Mendoza</dc:creator>
  <cp:lastModifiedBy>J. David Mendoza</cp:lastModifiedBy>
  <cp:revision>98</cp:revision>
  <dcterms:created xsi:type="dcterms:W3CDTF">2011-11-16T14:53:00Z</dcterms:created>
  <dcterms:modified xsi:type="dcterms:W3CDTF">2011-11-21T14:43:38Z</dcterms:modified>
</cp:coreProperties>
</file>